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9" r:id="rId2"/>
    <p:sldId id="260" r:id="rId3"/>
    <p:sldId id="261" r:id="rId4"/>
    <p:sldId id="263" r:id="rId5"/>
    <p:sldId id="264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4" autoAdjust="0"/>
    <p:restoredTop sz="98081" autoAdjust="0"/>
  </p:normalViewPr>
  <p:slideViewPr>
    <p:cSldViewPr snapToGrid="0" snapToObjects="1">
      <p:cViewPr>
        <p:scale>
          <a:sx n="100" d="100"/>
          <a:sy n="100" d="100"/>
        </p:scale>
        <p:origin x="-87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513C-8C29-CE46-ADD6-16157FD3A6E8}" type="datetimeFigureOut">
              <a:rPr lang="en-US" smtClean="0"/>
              <a:t>4/10/17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D39F7-8011-1546-8F31-BCCDDB79F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2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D39F7-8011-1546-8F31-BCCDDB79FA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5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7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0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3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04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70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4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5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9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02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5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7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B0FCD-35EF-3147-A0C0-66B66A279C72}" type="datetimeFigureOut">
              <a:rPr lang="en-US" smtClean="0"/>
              <a:t>4/10/17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C6322-63CF-BE4D-B969-0C066513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g"/><Relationship Id="rId5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17712" y="5152711"/>
            <a:ext cx="2921001" cy="1406403"/>
            <a:chOff x="3447812" y="5152711"/>
            <a:chExt cx="2921001" cy="1406403"/>
          </a:xfrm>
        </p:grpSpPr>
        <p:sp>
          <p:nvSpPr>
            <p:cNvPr id="42" name="Text 41"/>
            <p:cNvSpPr txBox="1"/>
            <p:nvPr/>
          </p:nvSpPr>
          <p:spPr>
            <a:xfrm>
              <a:off x="3447812" y="5398585"/>
              <a:ext cx="1917701" cy="8622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000000"/>
                  </a:solidFill>
                </a:rPr>
                <a:t>Jean-Martin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Charcot gives Parkinson’s disease it’s names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pic>
          <p:nvPicPr>
            <p:cNvPr id="5" name="Picture 4" descr="Jean-Martin_Charcot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304697" y="5152711"/>
              <a:ext cx="1064116" cy="1406403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718346" y="3138332"/>
            <a:ext cx="1295400" cy="2424757"/>
            <a:chOff x="2626123" y="2544915"/>
            <a:chExt cx="1295400" cy="2424757"/>
          </a:xfrm>
        </p:grpSpPr>
        <p:sp>
          <p:nvSpPr>
            <p:cNvPr id="35" name="Text 34"/>
            <p:cNvSpPr txBox="1"/>
            <p:nvPr/>
          </p:nvSpPr>
          <p:spPr>
            <a:xfrm>
              <a:off x="2626123" y="4477229"/>
              <a:ext cx="1219200" cy="4924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000000"/>
                  </a:solidFill>
                </a:rPr>
                <a:t>James </a:t>
              </a:r>
              <a:r>
                <a:rPr lang="en-US" sz="1600" b="1" dirty="0" smtClean="0">
                  <a:solidFill>
                    <a:srgbClr val="000000"/>
                  </a:solidFill>
                </a:rPr>
                <a:t>Parkinson’s essay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  <p:pic>
          <p:nvPicPr>
            <p:cNvPr id="29" name="Picture 28" descr="parkinson-paper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8899" y="2544915"/>
              <a:ext cx="1292624" cy="1961351"/>
            </a:xfrm>
            <a:prstGeom prst="rect">
              <a:avLst/>
            </a:prstGeom>
          </p:spPr>
        </p:pic>
      </p:grpSp>
      <p:sp>
        <p:nvSpPr>
          <p:cNvPr id="32" name="Rectangle 31"/>
          <p:cNvSpPr/>
          <p:nvPr/>
        </p:nvSpPr>
        <p:spPr>
          <a:xfrm>
            <a:off x="0" y="0"/>
            <a:ext cx="9144000" cy="1092200"/>
          </a:xfrm>
          <a:prstGeom prst="rect">
            <a:avLst/>
          </a:prstGeom>
          <a:gradFill>
            <a:gsLst>
              <a:gs pos="100000">
                <a:schemeClr val="bg1">
                  <a:lumMod val="75000"/>
                </a:schemeClr>
              </a:gs>
              <a:gs pos="71000">
                <a:srgbClr val="E3E3E3">
                  <a:lumMod val="96000"/>
                  <a:lumOff val="4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ine12"/>
          <p:cNvSpPr/>
          <p:nvPr/>
        </p:nvSpPr>
        <p:spPr>
          <a:xfrm>
            <a:off x="-838200" y="482600"/>
            <a:ext cx="11125200" cy="7518400"/>
          </a:xfrm>
          <a:custGeom>
            <a:avLst/>
            <a:gdLst>
              <a:gd name="connsiteX0" fmla="*/ 0 w 8001000"/>
              <a:gd name="connsiteY0" fmla="*/ 4008120 h 4008120"/>
              <a:gd name="connsiteX1" fmla="*/ 3291840 w 8001000"/>
              <a:gd name="connsiteY1" fmla="*/ 3070860 h 4008120"/>
              <a:gd name="connsiteX2" fmla="*/ 4023360 w 8001000"/>
              <a:gd name="connsiteY2" fmla="*/ 1143000 h 4008120"/>
              <a:gd name="connsiteX3" fmla="*/ 8001000 w 8001000"/>
              <a:gd name="connsiteY3" fmla="*/ 0 h 400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0" h="4008120">
                <a:moveTo>
                  <a:pt x="0" y="4008120"/>
                </a:moveTo>
                <a:cubicBezTo>
                  <a:pt x="1310640" y="3778250"/>
                  <a:pt x="2621280" y="3548380"/>
                  <a:pt x="3291840" y="3070860"/>
                </a:cubicBezTo>
                <a:cubicBezTo>
                  <a:pt x="3962400" y="2593340"/>
                  <a:pt x="3238500" y="1654810"/>
                  <a:pt x="4023360" y="1143000"/>
                </a:cubicBezTo>
                <a:cubicBezTo>
                  <a:pt x="4808220" y="631190"/>
                  <a:pt x="6404610" y="315595"/>
                  <a:pt x="8001000" y="0"/>
                </a:cubicBezTo>
              </a:path>
            </a:pathLst>
          </a:cu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49823" y="5711511"/>
            <a:ext cx="304800" cy="4064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273823" y="5292411"/>
            <a:ext cx="304800" cy="4064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883186" y="3915731"/>
            <a:ext cx="304800" cy="406400"/>
          </a:xfrm>
          <a:prstGeom prst="ellipse">
            <a:avLst/>
          </a:prstGeom>
          <a:solidFill>
            <a:srgbClr val="008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>
              <a:solidFill>
                <a:srgbClr val="008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63999" y="3142622"/>
            <a:ext cx="304800" cy="406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171963" y="2698439"/>
            <a:ext cx="304800" cy="4064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1" name="Text 20"/>
          <p:cNvSpPr txBox="1"/>
          <p:nvPr/>
        </p:nvSpPr>
        <p:spPr>
          <a:xfrm>
            <a:off x="1453913" y="5865101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1817</a:t>
            </a:r>
          </a:p>
        </p:txBody>
      </p:sp>
      <p:sp>
        <p:nvSpPr>
          <p:cNvPr id="22" name="Text 21"/>
          <p:cNvSpPr txBox="1"/>
          <p:nvPr/>
        </p:nvSpPr>
        <p:spPr>
          <a:xfrm>
            <a:off x="2919493" y="5451597"/>
            <a:ext cx="126873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1861/2</a:t>
            </a:r>
          </a:p>
        </p:txBody>
      </p:sp>
      <p:sp>
        <p:nvSpPr>
          <p:cNvPr id="24" name="Text 23"/>
          <p:cNvSpPr txBox="1"/>
          <p:nvPr/>
        </p:nvSpPr>
        <p:spPr>
          <a:xfrm>
            <a:off x="3972086" y="3641049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1888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 24"/>
          <p:cNvSpPr txBox="1"/>
          <p:nvPr/>
        </p:nvSpPr>
        <p:spPr>
          <a:xfrm>
            <a:off x="4491753" y="3241435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1910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 25"/>
          <p:cNvSpPr txBox="1"/>
          <p:nvPr/>
        </p:nvSpPr>
        <p:spPr>
          <a:xfrm>
            <a:off x="5449452" y="2338556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1912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29"/>
          <p:cNvSpPr txBox="1"/>
          <p:nvPr/>
        </p:nvSpPr>
        <p:spPr>
          <a:xfrm>
            <a:off x="2263935" y="3467900"/>
            <a:ext cx="1653777" cy="4924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/>
              <a:t>William </a:t>
            </a:r>
            <a:r>
              <a:rPr lang="en-US" sz="1600" b="1" dirty="0" err="1" smtClean="0"/>
              <a:t>Gowers</a:t>
            </a:r>
            <a:r>
              <a:rPr lang="en-US" sz="1600" b="1" dirty="0"/>
              <a:t> </a:t>
            </a:r>
            <a:r>
              <a:rPr lang="en-US" sz="1600" b="1" dirty="0" smtClean="0"/>
              <a:t>“</a:t>
            </a:r>
            <a:r>
              <a:rPr lang="en-US" sz="1600" b="1" dirty="0"/>
              <a:t>Manual of Diseases of the Nervous </a:t>
            </a:r>
            <a:r>
              <a:rPr lang="en-US" sz="1600" b="1" dirty="0" smtClean="0"/>
              <a:t>System”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50" name="Text 49"/>
          <p:cNvSpPr txBox="1"/>
          <p:nvPr/>
        </p:nvSpPr>
        <p:spPr>
          <a:xfrm>
            <a:off x="3515124" y="2409196"/>
            <a:ext cx="1663699" cy="4924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/>
              <a:t>Barger and </a:t>
            </a:r>
            <a:r>
              <a:rPr lang="en-US" sz="1600" b="1" dirty="0" err="1"/>
              <a:t>Ewens</a:t>
            </a:r>
            <a:r>
              <a:rPr lang="en-US" sz="1600" b="1" dirty="0"/>
              <a:t> synthesize dopamine</a:t>
            </a:r>
            <a:endParaRPr lang="en-US" sz="1600" b="1" dirty="0">
              <a:solidFill>
                <a:schemeClr val="accent5"/>
              </a:solidFill>
            </a:endParaRPr>
          </a:p>
        </p:txBody>
      </p:sp>
      <p:sp>
        <p:nvSpPr>
          <p:cNvPr id="54" name="Text 53"/>
          <p:cNvSpPr txBox="1"/>
          <p:nvPr/>
        </p:nvSpPr>
        <p:spPr>
          <a:xfrm>
            <a:off x="50801" y="171848"/>
            <a:ext cx="9144000" cy="615553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r>
              <a:rPr lang="en-US" sz="2400" dirty="0"/>
              <a:t>Milestones in Parkinson’s Disease Research and </a:t>
            </a:r>
            <a:r>
              <a:rPr lang="en-US" sz="2400" dirty="0" smtClean="0"/>
              <a:t>Discovery (Part 1a: Historical)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1104900"/>
            <a:ext cx="9144000" cy="10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53"/>
          <p:cNvSpPr txBox="1"/>
          <p:nvPr/>
        </p:nvSpPr>
        <p:spPr>
          <a:xfrm>
            <a:off x="457200" y="685801"/>
            <a:ext cx="7975600" cy="310753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Compiled by Frank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journeywithparkinsons.com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 and Simon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scienceofparkinsons.com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35413" y="2995213"/>
            <a:ext cx="2171700" cy="1938902"/>
            <a:chOff x="5606813" y="2994966"/>
            <a:chExt cx="2171700" cy="1938902"/>
          </a:xfrm>
        </p:grpSpPr>
        <p:sp>
          <p:nvSpPr>
            <p:cNvPr id="52" name="Text 51"/>
            <p:cNvSpPr txBox="1"/>
            <p:nvPr/>
          </p:nvSpPr>
          <p:spPr>
            <a:xfrm>
              <a:off x="5606813" y="2994966"/>
              <a:ext cx="2171700" cy="4924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/>
                <a:t>Frederic Lewy found </a:t>
              </a:r>
              <a:r>
                <a:rPr lang="en-US" sz="1600" b="1" dirty="0" smtClean="0"/>
                <a:t>intracellular inclusions in </a:t>
              </a:r>
              <a:r>
                <a:rPr lang="en-US" sz="1600" b="1" dirty="0"/>
                <a:t>affected brains</a:t>
              </a:r>
              <a:endParaRPr lang="en-US" sz="1600" b="1" dirty="0">
                <a:solidFill>
                  <a:srgbClr val="0000FF"/>
                </a:solidFill>
              </a:endParaRPr>
            </a:p>
          </p:txBody>
        </p:sp>
        <p:pic>
          <p:nvPicPr>
            <p:cNvPr id="2" name="Picture 1" descr="dementia_s9_lewy_body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7419" y="3793789"/>
              <a:ext cx="1677788" cy="1140079"/>
            </a:xfrm>
            <a:prstGeom prst="rect">
              <a:avLst/>
            </a:prstGeom>
          </p:spPr>
        </p:pic>
      </p:grpSp>
      <p:sp>
        <p:nvSpPr>
          <p:cNvPr id="31" name="Oval 30"/>
          <p:cNvSpPr/>
          <p:nvPr/>
        </p:nvSpPr>
        <p:spPr>
          <a:xfrm>
            <a:off x="7601407" y="2323478"/>
            <a:ext cx="304800" cy="406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33" name="Text 25"/>
          <p:cNvSpPr txBox="1"/>
          <p:nvPr/>
        </p:nvSpPr>
        <p:spPr>
          <a:xfrm>
            <a:off x="6920112" y="1981451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1919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076019" y="1640981"/>
            <a:ext cx="2910265" cy="2000068"/>
            <a:chOff x="6153607" y="1467832"/>
            <a:chExt cx="2910265" cy="2000068"/>
          </a:xfrm>
        </p:grpSpPr>
        <p:sp>
          <p:nvSpPr>
            <p:cNvPr id="7" name="Rectangle 6"/>
            <p:cNvSpPr/>
            <p:nvPr/>
          </p:nvSpPr>
          <p:spPr>
            <a:xfrm>
              <a:off x="6153607" y="1467832"/>
              <a:ext cx="2895600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Tretjakov reports the loss of cells in the substantia nigra</a:t>
              </a:r>
              <a:endParaRPr lang="en-US" sz="1600" b="1" dirty="0"/>
            </a:p>
          </p:txBody>
        </p:sp>
        <p:pic>
          <p:nvPicPr>
            <p:cNvPr id="8" name="Picture 7" descr="220px-Foix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8372" y="2143348"/>
              <a:ext cx="825500" cy="1324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637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4" grpId="0"/>
      <p:bldP spid="25" grpId="0"/>
      <p:bldP spid="26" grpId="0"/>
      <p:bldP spid="30" grpId="0"/>
      <p:bldP spid="50" grpId="0"/>
      <p:bldP spid="31" grpId="0" animBg="1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4000" cy="1092200"/>
          </a:xfrm>
          <a:prstGeom prst="rect">
            <a:avLst/>
          </a:prstGeom>
          <a:gradFill>
            <a:gsLst>
              <a:gs pos="100000">
                <a:schemeClr val="bg1">
                  <a:lumMod val="75000"/>
                </a:schemeClr>
              </a:gs>
              <a:gs pos="71000">
                <a:srgbClr val="E3E3E3">
                  <a:lumMod val="96000"/>
                  <a:lumOff val="4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ine12"/>
          <p:cNvSpPr/>
          <p:nvPr/>
        </p:nvSpPr>
        <p:spPr>
          <a:xfrm>
            <a:off x="-838200" y="482600"/>
            <a:ext cx="11125200" cy="7518400"/>
          </a:xfrm>
          <a:custGeom>
            <a:avLst/>
            <a:gdLst>
              <a:gd name="connsiteX0" fmla="*/ 0 w 8001000"/>
              <a:gd name="connsiteY0" fmla="*/ 4008120 h 4008120"/>
              <a:gd name="connsiteX1" fmla="*/ 3291840 w 8001000"/>
              <a:gd name="connsiteY1" fmla="*/ 3070860 h 4008120"/>
              <a:gd name="connsiteX2" fmla="*/ 4023360 w 8001000"/>
              <a:gd name="connsiteY2" fmla="*/ 1143000 h 4008120"/>
              <a:gd name="connsiteX3" fmla="*/ 8001000 w 8001000"/>
              <a:gd name="connsiteY3" fmla="*/ 0 h 400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0" h="4008120">
                <a:moveTo>
                  <a:pt x="0" y="4008120"/>
                </a:moveTo>
                <a:cubicBezTo>
                  <a:pt x="1310640" y="3778250"/>
                  <a:pt x="2621280" y="3548380"/>
                  <a:pt x="3291840" y="3070860"/>
                </a:cubicBezTo>
                <a:cubicBezTo>
                  <a:pt x="3962400" y="2593340"/>
                  <a:pt x="3238500" y="1654810"/>
                  <a:pt x="4023360" y="1143000"/>
                </a:cubicBezTo>
                <a:cubicBezTo>
                  <a:pt x="4808220" y="631190"/>
                  <a:pt x="6404610" y="315595"/>
                  <a:pt x="8001000" y="0"/>
                </a:cubicBezTo>
              </a:path>
            </a:pathLst>
          </a:cu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10123" y="5736911"/>
            <a:ext cx="304800" cy="4064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590576" y="4622105"/>
            <a:ext cx="304800" cy="4064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898426" y="3948596"/>
            <a:ext cx="304800" cy="406400"/>
          </a:xfrm>
          <a:prstGeom prst="ellipse">
            <a:avLst/>
          </a:prstGeom>
          <a:solidFill>
            <a:srgbClr val="008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>
              <a:solidFill>
                <a:srgbClr val="008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712223" y="2856752"/>
            <a:ext cx="304800" cy="406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210823" y="2447611"/>
            <a:ext cx="304800" cy="4064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1" name="Text 20"/>
          <p:cNvSpPr txBox="1"/>
          <p:nvPr/>
        </p:nvSpPr>
        <p:spPr>
          <a:xfrm>
            <a:off x="1403113" y="5865101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1953</a:t>
            </a:r>
          </a:p>
        </p:txBody>
      </p:sp>
      <p:sp>
        <p:nvSpPr>
          <p:cNvPr id="22" name="Text 21"/>
          <p:cNvSpPr txBox="1"/>
          <p:nvPr/>
        </p:nvSpPr>
        <p:spPr>
          <a:xfrm>
            <a:off x="4468893" y="4739702"/>
            <a:ext cx="1131807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1957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 23"/>
          <p:cNvSpPr txBox="1"/>
          <p:nvPr/>
        </p:nvSpPr>
        <p:spPr>
          <a:xfrm>
            <a:off x="4051300" y="3669460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1960/1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 24"/>
          <p:cNvSpPr txBox="1"/>
          <p:nvPr/>
        </p:nvSpPr>
        <p:spPr>
          <a:xfrm>
            <a:off x="5369560" y="2985300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1967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 25"/>
          <p:cNvSpPr txBox="1"/>
          <p:nvPr/>
        </p:nvSpPr>
        <p:spPr>
          <a:xfrm>
            <a:off x="6540263" y="2014144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1968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Text 49"/>
          <p:cNvSpPr txBox="1"/>
          <p:nvPr/>
        </p:nvSpPr>
        <p:spPr>
          <a:xfrm>
            <a:off x="4565176" y="1766588"/>
            <a:ext cx="1834431" cy="7082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 err="1"/>
              <a:t>Hoehn</a:t>
            </a:r>
            <a:r>
              <a:rPr lang="en-US" sz="1600" b="1" dirty="0"/>
              <a:t> and </a:t>
            </a:r>
            <a:r>
              <a:rPr lang="en-US" sz="1600" b="1" dirty="0" err="1" smtClean="0"/>
              <a:t>Yahr</a:t>
            </a:r>
            <a:r>
              <a:rPr lang="en-US" sz="1600" b="1" dirty="0" smtClean="0"/>
              <a:t>- internationally-used staging </a:t>
            </a:r>
            <a:r>
              <a:rPr lang="en-US" sz="1600" b="1" dirty="0"/>
              <a:t>system </a:t>
            </a:r>
          </a:p>
        </p:txBody>
      </p:sp>
      <p:sp>
        <p:nvSpPr>
          <p:cNvPr id="54" name="Text 53"/>
          <p:cNvSpPr txBox="1"/>
          <p:nvPr/>
        </p:nvSpPr>
        <p:spPr>
          <a:xfrm>
            <a:off x="50801" y="171848"/>
            <a:ext cx="9144000" cy="615553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r>
              <a:rPr lang="en-US" sz="2400" dirty="0"/>
              <a:t>Milestones in Parkinson’s Disease Research and </a:t>
            </a:r>
            <a:r>
              <a:rPr lang="en-US" sz="2400" dirty="0" smtClean="0"/>
              <a:t>Discovery (</a:t>
            </a:r>
            <a:r>
              <a:rPr lang="en-US" sz="2400" smtClean="0"/>
              <a:t>Part 1b: </a:t>
            </a:r>
            <a:r>
              <a:rPr lang="en-US" sz="2400" dirty="0" smtClean="0"/>
              <a:t>Historical)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1092200"/>
            <a:ext cx="9144000" cy="10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53"/>
          <p:cNvSpPr txBox="1"/>
          <p:nvPr/>
        </p:nvSpPr>
        <p:spPr>
          <a:xfrm>
            <a:off x="457200" y="685801"/>
            <a:ext cx="7975600" cy="310753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Compiled by Frank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journeywithparkinsons.com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 and Simon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scienceofparkinsons.com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892829" y="5678043"/>
            <a:ext cx="2794991" cy="1064987"/>
            <a:chOff x="3854729" y="5436743"/>
            <a:chExt cx="2794991" cy="1064987"/>
          </a:xfrm>
        </p:grpSpPr>
        <p:sp>
          <p:nvSpPr>
            <p:cNvPr id="30" name="Text29"/>
            <p:cNvSpPr txBox="1"/>
            <p:nvPr/>
          </p:nvSpPr>
          <p:spPr>
            <a:xfrm>
              <a:off x="3854729" y="5436743"/>
              <a:ext cx="1527057" cy="10649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 err="1"/>
                <a:t>Arvid</a:t>
              </a:r>
              <a:r>
                <a:rPr lang="en-US" sz="1600" b="1" dirty="0"/>
                <a:t> </a:t>
              </a:r>
              <a:r>
                <a:rPr lang="en-US" sz="1600" b="1" dirty="0" err="1"/>
                <a:t>Carlsson's</a:t>
              </a:r>
              <a:r>
                <a:rPr lang="en-US" sz="1600" b="1" dirty="0"/>
                <a:t> dopamine studies</a:t>
              </a:r>
            </a:p>
          </p:txBody>
        </p:sp>
        <p:pic>
          <p:nvPicPr>
            <p:cNvPr id="2" name="Picture 1" descr="Arvid_Carlsson_2011a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3418" y="5460967"/>
              <a:ext cx="1196302" cy="927133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5254786" y="4781815"/>
            <a:ext cx="2757406" cy="688333"/>
            <a:chOff x="3022363" y="5865101"/>
            <a:chExt cx="2757406" cy="688333"/>
          </a:xfrm>
        </p:grpSpPr>
        <p:sp>
          <p:nvSpPr>
            <p:cNvPr id="35" name="Text 34"/>
            <p:cNvSpPr txBox="1"/>
            <p:nvPr/>
          </p:nvSpPr>
          <p:spPr>
            <a:xfrm>
              <a:off x="3022363" y="5865101"/>
              <a:ext cx="1219200" cy="4924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 smtClean="0"/>
                <a:t> </a:t>
              </a:r>
              <a:r>
                <a:rPr lang="en-US" sz="1600" b="1" dirty="0"/>
                <a:t>Parkinson's Disease </a:t>
              </a:r>
              <a:r>
                <a:rPr lang="en-US" sz="1600" b="1" dirty="0" smtClean="0"/>
                <a:t>Foundation</a:t>
              </a:r>
              <a:endParaRPr lang="en-US" sz="1600" b="1" dirty="0">
                <a:solidFill>
                  <a:srgbClr val="008000"/>
                </a:solidFill>
              </a:endParaRPr>
            </a:p>
          </p:txBody>
        </p:sp>
        <p:pic>
          <p:nvPicPr>
            <p:cNvPr id="8" name="Picture 7" descr="logo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4263" y="5966701"/>
              <a:ext cx="1525506" cy="586733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2376729" y="1450895"/>
            <a:ext cx="1545590" cy="2004937"/>
            <a:chOff x="2376729" y="1450895"/>
            <a:chExt cx="1545590" cy="2004937"/>
          </a:xfrm>
        </p:grpSpPr>
        <p:sp>
          <p:nvSpPr>
            <p:cNvPr id="42" name="Text 41"/>
            <p:cNvSpPr txBox="1"/>
            <p:nvPr/>
          </p:nvSpPr>
          <p:spPr>
            <a:xfrm>
              <a:off x="2376729" y="2963389"/>
              <a:ext cx="1545590" cy="4924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 err="1" smtClean="0"/>
                <a:t>Hornykiewicz</a:t>
              </a:r>
              <a:r>
                <a:rPr lang="en-US" sz="1600" b="1" dirty="0" smtClean="0"/>
                <a:t>- dopamine </a:t>
              </a:r>
              <a:r>
                <a:rPr lang="en-US" sz="1600" b="1" dirty="0"/>
                <a:t>in PD </a:t>
              </a:r>
              <a:r>
                <a:rPr lang="en-US" sz="1600" b="1" dirty="0" smtClean="0"/>
                <a:t>brains and </a:t>
              </a:r>
              <a:r>
                <a:rPr lang="en-US" sz="1600" b="1" dirty="0" err="1" smtClean="0"/>
                <a:t>Hornykiewicz</a:t>
              </a:r>
              <a:r>
                <a:rPr lang="en-US" sz="1600" b="1" dirty="0" smtClean="0"/>
                <a:t> </a:t>
              </a:r>
              <a:r>
                <a:rPr lang="en-US" sz="1600" b="1" dirty="0"/>
                <a:t>&amp; </a:t>
              </a:r>
              <a:r>
                <a:rPr lang="en-US" sz="1600" b="1" dirty="0" err="1" smtClean="0"/>
                <a:t>Birkmayer</a:t>
              </a:r>
              <a:r>
                <a:rPr lang="en-US" sz="1600" b="1" dirty="0" smtClean="0"/>
                <a:t> </a:t>
              </a:r>
              <a:r>
                <a:rPr lang="en-US" sz="1600" b="1" dirty="0"/>
                <a:t>- 1st Levodopa trials</a:t>
              </a:r>
            </a:p>
            <a:p>
              <a:pPr algn="ctr"/>
              <a:endParaRPr lang="en-US" sz="1600" b="1" dirty="0"/>
            </a:p>
            <a:p>
              <a:pPr algn="ctr"/>
              <a:r>
                <a:rPr lang="en-US" sz="1600" b="1" dirty="0">
                  <a:solidFill>
                    <a:schemeClr val="accent4"/>
                  </a:solidFill>
                </a:rPr>
                <a:t> </a:t>
              </a:r>
            </a:p>
          </p:txBody>
        </p:sp>
        <p:pic>
          <p:nvPicPr>
            <p:cNvPr id="6" name="Picture 5" descr="hornykiewicz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5715" y="1450895"/>
              <a:ext cx="1002908" cy="1512494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6384130" y="2612711"/>
            <a:ext cx="2668193" cy="2137391"/>
            <a:chOff x="6384130" y="2612711"/>
            <a:chExt cx="2668193" cy="2137391"/>
          </a:xfrm>
        </p:grpSpPr>
        <p:grpSp>
          <p:nvGrpSpPr>
            <p:cNvPr id="5" name="Group 4"/>
            <p:cNvGrpSpPr/>
            <p:nvPr/>
          </p:nvGrpSpPr>
          <p:grpSpPr>
            <a:xfrm>
              <a:off x="6384130" y="2856752"/>
              <a:ext cx="1464470" cy="1893350"/>
              <a:chOff x="6688930" y="2856752"/>
              <a:chExt cx="1464470" cy="1893350"/>
            </a:xfrm>
          </p:grpSpPr>
          <p:sp>
            <p:nvSpPr>
              <p:cNvPr id="52" name="Text 51"/>
              <p:cNvSpPr txBox="1"/>
              <p:nvPr/>
            </p:nvSpPr>
            <p:spPr>
              <a:xfrm>
                <a:off x="6934200" y="2856752"/>
                <a:ext cx="1219200" cy="49244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sz="1600" b="1" dirty="0" err="1" smtClean="0"/>
                  <a:t>Cotzias</a:t>
                </a:r>
                <a:r>
                  <a:rPr lang="en-US" sz="1600" b="1" dirty="0" smtClean="0"/>
                  <a:t> </a:t>
                </a:r>
                <a:r>
                  <a:rPr lang="en-US" sz="1600" b="1" dirty="0"/>
                  <a:t>- perfects </a:t>
                </a:r>
                <a:r>
                  <a:rPr lang="en-US" sz="1600" b="1" dirty="0" smtClean="0"/>
                  <a:t>Levodopa</a:t>
                </a:r>
                <a:endParaRPr lang="en-US" sz="1600" b="1" dirty="0"/>
              </a:p>
            </p:txBody>
          </p:sp>
          <p:pic>
            <p:nvPicPr>
              <p:cNvPr id="4" name="Picture 3" descr="fd3a28_6bb1571da7fc449ea2edfaa143b00e25.png_srz_390_265_85_22_0.50_1.20_0-1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8930" y="3806511"/>
                <a:ext cx="1388681" cy="943591"/>
              </a:xfrm>
              <a:prstGeom prst="rect">
                <a:avLst/>
              </a:prstGeom>
            </p:spPr>
          </p:pic>
        </p:grpSp>
        <p:pic>
          <p:nvPicPr>
            <p:cNvPr id="7" name="Picture 6" descr="imgres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8523" y="2612711"/>
              <a:ext cx="1193800" cy="1193800"/>
            </a:xfrm>
            <a:prstGeom prst="rect">
              <a:avLst/>
            </a:prstGeom>
          </p:spPr>
        </p:pic>
      </p:grpSp>
      <p:sp>
        <p:nvSpPr>
          <p:cNvPr id="31" name="Oval 30"/>
          <p:cNvSpPr/>
          <p:nvPr/>
        </p:nvSpPr>
        <p:spPr>
          <a:xfrm>
            <a:off x="3095312" y="5392758"/>
            <a:ext cx="304800" cy="406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33" name="Text 20"/>
          <p:cNvSpPr txBox="1"/>
          <p:nvPr/>
        </p:nvSpPr>
        <p:spPr>
          <a:xfrm>
            <a:off x="2888302" y="5520948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1957</a:t>
            </a:r>
          </a:p>
        </p:txBody>
      </p:sp>
      <p:sp>
        <p:nvSpPr>
          <p:cNvPr id="34" name="Text 49"/>
          <p:cNvSpPr txBox="1"/>
          <p:nvPr/>
        </p:nvSpPr>
        <p:spPr>
          <a:xfrm>
            <a:off x="548174" y="4427684"/>
            <a:ext cx="1834431" cy="7082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/>
              <a:t>Greenfield and </a:t>
            </a:r>
            <a:r>
              <a:rPr lang="en-US" sz="1600" b="1" dirty="0" err="1" smtClean="0"/>
              <a:t>Bosanquet</a:t>
            </a:r>
            <a:r>
              <a:rPr lang="en-US" sz="1600" b="1" dirty="0" smtClean="0"/>
              <a:t>- the complete PD pathologic analysis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98605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4" grpId="0"/>
      <p:bldP spid="25" grpId="0"/>
      <p:bldP spid="26" grpId="0"/>
      <p:bldP spid="50" grpId="0"/>
      <p:bldP spid="31" grpId="0" animBg="1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4000" cy="1092200"/>
          </a:xfrm>
          <a:prstGeom prst="rect">
            <a:avLst/>
          </a:prstGeom>
          <a:gradFill>
            <a:gsLst>
              <a:gs pos="100000">
                <a:schemeClr val="bg1">
                  <a:lumMod val="75000"/>
                </a:schemeClr>
              </a:gs>
              <a:gs pos="71000">
                <a:srgbClr val="E3E3E3">
                  <a:lumMod val="96000"/>
                  <a:lumOff val="4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ine12"/>
          <p:cNvSpPr/>
          <p:nvPr/>
        </p:nvSpPr>
        <p:spPr>
          <a:xfrm>
            <a:off x="-838200" y="482600"/>
            <a:ext cx="11125200" cy="7518400"/>
          </a:xfrm>
          <a:custGeom>
            <a:avLst/>
            <a:gdLst>
              <a:gd name="connsiteX0" fmla="*/ 0 w 8001000"/>
              <a:gd name="connsiteY0" fmla="*/ 4008120 h 4008120"/>
              <a:gd name="connsiteX1" fmla="*/ 3291840 w 8001000"/>
              <a:gd name="connsiteY1" fmla="*/ 3070860 h 4008120"/>
              <a:gd name="connsiteX2" fmla="*/ 4023360 w 8001000"/>
              <a:gd name="connsiteY2" fmla="*/ 1143000 h 4008120"/>
              <a:gd name="connsiteX3" fmla="*/ 8001000 w 8001000"/>
              <a:gd name="connsiteY3" fmla="*/ 0 h 400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0" h="4008120">
                <a:moveTo>
                  <a:pt x="0" y="4008120"/>
                </a:moveTo>
                <a:cubicBezTo>
                  <a:pt x="1310640" y="3778250"/>
                  <a:pt x="2621280" y="3548380"/>
                  <a:pt x="3291840" y="3070860"/>
                </a:cubicBezTo>
                <a:cubicBezTo>
                  <a:pt x="3962400" y="2593340"/>
                  <a:pt x="3238500" y="1654810"/>
                  <a:pt x="4023360" y="1143000"/>
                </a:cubicBezTo>
                <a:cubicBezTo>
                  <a:pt x="4808220" y="631190"/>
                  <a:pt x="6404610" y="315595"/>
                  <a:pt x="8001000" y="0"/>
                </a:cubicBezTo>
              </a:path>
            </a:pathLst>
          </a:cu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49823" y="5711511"/>
            <a:ext cx="304800" cy="4064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273823" y="5292411"/>
            <a:ext cx="304800" cy="4064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493023" y="4730885"/>
            <a:ext cx="304800" cy="406400"/>
          </a:xfrm>
          <a:prstGeom prst="ellipse">
            <a:avLst/>
          </a:prstGeom>
          <a:solidFill>
            <a:srgbClr val="008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>
              <a:solidFill>
                <a:srgbClr val="008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831838" y="3635187"/>
            <a:ext cx="304800" cy="406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569200" y="2346011"/>
            <a:ext cx="304800" cy="406400"/>
          </a:xfrm>
          <a:prstGeom prst="ellipse">
            <a:avLst/>
          </a:prstGeom>
          <a:solidFill>
            <a:srgbClr val="008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1" name="Text 20"/>
          <p:cNvSpPr txBox="1"/>
          <p:nvPr/>
        </p:nvSpPr>
        <p:spPr>
          <a:xfrm>
            <a:off x="1403113" y="5966701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1972</a:t>
            </a:r>
          </a:p>
        </p:txBody>
      </p:sp>
      <p:sp>
        <p:nvSpPr>
          <p:cNvPr id="22" name="Text 21"/>
          <p:cNvSpPr txBox="1"/>
          <p:nvPr/>
        </p:nvSpPr>
        <p:spPr>
          <a:xfrm>
            <a:off x="2919493" y="5451597"/>
            <a:ext cx="1131807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1974</a:t>
            </a:r>
          </a:p>
        </p:txBody>
      </p:sp>
      <p:sp>
        <p:nvSpPr>
          <p:cNvPr id="24" name="Text 23"/>
          <p:cNvSpPr txBox="1"/>
          <p:nvPr/>
        </p:nvSpPr>
        <p:spPr>
          <a:xfrm>
            <a:off x="4330463" y="4855570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1977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 24"/>
          <p:cNvSpPr txBox="1"/>
          <p:nvPr/>
        </p:nvSpPr>
        <p:spPr>
          <a:xfrm>
            <a:off x="3972323" y="3606490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1980’s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 25"/>
          <p:cNvSpPr txBox="1"/>
          <p:nvPr/>
        </p:nvSpPr>
        <p:spPr>
          <a:xfrm>
            <a:off x="7114540" y="1912434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1997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 41"/>
          <p:cNvSpPr txBox="1"/>
          <p:nvPr/>
        </p:nvSpPr>
        <p:spPr>
          <a:xfrm>
            <a:off x="4769646" y="5410008"/>
            <a:ext cx="1219200" cy="492443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/>
            <a:r>
              <a:rPr lang="en-US" sz="1600" b="1" dirty="0"/>
              <a:t>MAO-B inhibitors</a:t>
            </a:r>
          </a:p>
        </p:txBody>
      </p:sp>
      <p:sp>
        <p:nvSpPr>
          <p:cNvPr id="54" name="Text 53"/>
          <p:cNvSpPr txBox="1"/>
          <p:nvPr/>
        </p:nvSpPr>
        <p:spPr>
          <a:xfrm>
            <a:off x="50801" y="171848"/>
            <a:ext cx="9144000" cy="615553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r>
              <a:rPr lang="en-US" sz="2400" dirty="0"/>
              <a:t>Milestones in Parkinson’s Disease Research and </a:t>
            </a:r>
            <a:r>
              <a:rPr lang="en-US" sz="2400" dirty="0" smtClean="0"/>
              <a:t>Discovery (Part 1c: Historical)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1092200"/>
            <a:ext cx="9144000" cy="10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53"/>
          <p:cNvSpPr txBox="1"/>
          <p:nvPr/>
        </p:nvSpPr>
        <p:spPr>
          <a:xfrm>
            <a:off x="457200" y="685801"/>
            <a:ext cx="7975600" cy="310753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Compiled by Frank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journeywithparkinsons.com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 and Simon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scienceofparkinsons.com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990686" y="2759839"/>
            <a:ext cx="1658014" cy="2396398"/>
            <a:chOff x="6546186" y="2942911"/>
            <a:chExt cx="1658014" cy="2396398"/>
          </a:xfrm>
        </p:grpSpPr>
        <p:sp>
          <p:nvSpPr>
            <p:cNvPr id="52" name="Text 51"/>
            <p:cNvSpPr txBox="1"/>
            <p:nvPr/>
          </p:nvSpPr>
          <p:spPr>
            <a:xfrm>
              <a:off x="6654800" y="2942911"/>
              <a:ext cx="1524000" cy="4924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 smtClean="0"/>
                <a:t>Deep-brain stimulation (DBS) surgery</a:t>
              </a:r>
              <a:endParaRPr lang="en-US" sz="1600" b="1" dirty="0"/>
            </a:p>
          </p:txBody>
        </p:sp>
        <p:pic>
          <p:nvPicPr>
            <p:cNvPr id="3" name="Picture 2" descr="tumblr_n4e6w0XiyG1rq470wo2_500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6186" y="3869062"/>
              <a:ext cx="1658014" cy="1470247"/>
            </a:xfrm>
            <a:prstGeom prst="rect">
              <a:avLst/>
            </a:prstGeom>
          </p:spPr>
        </p:pic>
      </p:grpSp>
      <p:sp>
        <p:nvSpPr>
          <p:cNvPr id="35" name="Text 34"/>
          <p:cNvSpPr txBox="1"/>
          <p:nvPr/>
        </p:nvSpPr>
        <p:spPr>
          <a:xfrm>
            <a:off x="2573816" y="4799968"/>
            <a:ext cx="1219200" cy="492443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/>
            <a:r>
              <a:rPr lang="en-US" sz="1600" b="1" dirty="0"/>
              <a:t>Dopamine agonists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95529" y="3684516"/>
            <a:ext cx="1828800" cy="1292590"/>
            <a:chOff x="395529" y="3684516"/>
            <a:chExt cx="1828800" cy="1292590"/>
          </a:xfrm>
        </p:grpSpPr>
        <p:sp>
          <p:nvSpPr>
            <p:cNvPr id="30" name="Text29"/>
            <p:cNvSpPr txBox="1"/>
            <p:nvPr/>
          </p:nvSpPr>
          <p:spPr>
            <a:xfrm>
              <a:off x="745016" y="4484663"/>
              <a:ext cx="1377713" cy="4924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 smtClean="0"/>
                <a:t>Levodopa </a:t>
              </a:r>
              <a:r>
                <a:rPr lang="en-US" sz="1600" b="1" dirty="0"/>
                <a:t>+ AADC </a:t>
              </a:r>
              <a:r>
                <a:rPr lang="en-US" sz="1600" b="1" dirty="0" smtClean="0"/>
                <a:t>inhibitors (</a:t>
              </a:r>
              <a:r>
                <a:rPr lang="en-US" sz="1600" b="1" dirty="0" err="1" smtClean="0"/>
                <a:t>carbidopa</a:t>
              </a:r>
              <a:r>
                <a:rPr lang="en-US" sz="1600" b="1" dirty="0" smtClean="0"/>
                <a:t> or </a:t>
              </a:r>
              <a:r>
                <a:rPr lang="en-US" sz="1600" b="1" dirty="0" err="1" smtClean="0"/>
                <a:t>benserazide</a:t>
              </a:r>
              <a:r>
                <a:rPr lang="en-US" sz="1600" b="1" dirty="0" smtClean="0"/>
                <a:t>) </a:t>
              </a:r>
              <a:endParaRPr lang="en-US" sz="1600" b="1" dirty="0"/>
            </a:p>
          </p:txBody>
        </p:sp>
        <p:pic>
          <p:nvPicPr>
            <p:cNvPr id="2" name="Picture 1" descr="sinemet-04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29" y="3684516"/>
              <a:ext cx="1828800" cy="835152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2495313" y="2261248"/>
            <a:ext cx="1625600" cy="1423268"/>
            <a:chOff x="4401346" y="1490463"/>
            <a:chExt cx="1625600" cy="1423268"/>
          </a:xfrm>
        </p:grpSpPr>
        <p:sp>
          <p:nvSpPr>
            <p:cNvPr id="50" name="Text 49"/>
            <p:cNvSpPr txBox="1"/>
            <p:nvPr/>
          </p:nvSpPr>
          <p:spPr>
            <a:xfrm>
              <a:off x="4401346" y="2421288"/>
              <a:ext cx="1625600" cy="4924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 smtClean="0"/>
                <a:t>Fetal Cell transplantation</a:t>
              </a:r>
              <a:endParaRPr lang="en-US" sz="1600" b="1" dirty="0"/>
            </a:p>
          </p:txBody>
        </p:sp>
        <p:pic>
          <p:nvPicPr>
            <p:cNvPr id="29" name="Picture 28" descr="neuron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1757" y="1490463"/>
              <a:ext cx="1230331" cy="952736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</p:grpSp>
      <p:sp>
        <p:nvSpPr>
          <p:cNvPr id="31" name="Oval 30"/>
          <p:cNvSpPr/>
          <p:nvPr/>
        </p:nvSpPr>
        <p:spPr>
          <a:xfrm>
            <a:off x="5356386" y="2972882"/>
            <a:ext cx="304800" cy="406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33" name="Text 24"/>
          <p:cNvSpPr txBox="1"/>
          <p:nvPr/>
        </p:nvSpPr>
        <p:spPr>
          <a:xfrm>
            <a:off x="5002056" y="2355976"/>
            <a:ext cx="1318260" cy="127921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1982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330463" y="1329730"/>
            <a:ext cx="1637845" cy="1704462"/>
            <a:chOff x="4330463" y="1329730"/>
            <a:chExt cx="1637845" cy="1704462"/>
          </a:xfrm>
        </p:grpSpPr>
        <p:pic>
          <p:nvPicPr>
            <p:cNvPr id="5" name="Picture 4" descr="frozenaddicts.jp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42" t="5564" r="13209" b="27954"/>
            <a:stretch/>
          </p:blipFill>
          <p:spPr>
            <a:xfrm>
              <a:off x="4330463" y="1329730"/>
              <a:ext cx="1637845" cy="1109990"/>
            </a:xfrm>
            <a:prstGeom prst="rect">
              <a:avLst/>
            </a:prstGeom>
          </p:spPr>
        </p:pic>
        <p:sp>
          <p:nvSpPr>
            <p:cNvPr id="34" name="Text 34"/>
            <p:cNvSpPr txBox="1"/>
            <p:nvPr/>
          </p:nvSpPr>
          <p:spPr>
            <a:xfrm>
              <a:off x="4581686" y="2541749"/>
              <a:ext cx="1219200" cy="492443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sz="1600" b="1" dirty="0" smtClean="0"/>
                <a:t>MPTP</a:t>
              </a:r>
              <a:endParaRPr lang="en-US" sz="1600" b="1" dirty="0"/>
            </a:p>
          </p:txBody>
        </p:sp>
      </p:grpSp>
      <p:sp>
        <p:nvSpPr>
          <p:cNvPr id="39" name="Text 34"/>
          <p:cNvSpPr txBox="1"/>
          <p:nvPr/>
        </p:nvSpPr>
        <p:spPr>
          <a:xfrm>
            <a:off x="5880100" y="2972882"/>
            <a:ext cx="1219200" cy="49244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sz="1600" b="1" dirty="0" smtClean="0"/>
              <a:t>LSVT LOUD</a:t>
            </a:r>
            <a:endParaRPr lang="en-US" sz="1600" b="1" dirty="0"/>
          </a:p>
        </p:txBody>
      </p:sp>
      <p:sp>
        <p:nvSpPr>
          <p:cNvPr id="40" name="Text 24"/>
          <p:cNvSpPr txBox="1"/>
          <p:nvPr/>
        </p:nvSpPr>
        <p:spPr>
          <a:xfrm>
            <a:off x="6020918" y="2037653"/>
            <a:ext cx="1318260" cy="127921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1985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6338418" y="2667337"/>
            <a:ext cx="304800" cy="4064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9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4" grpId="0"/>
      <p:bldP spid="25" grpId="0"/>
      <p:bldP spid="26" grpId="0"/>
      <p:bldP spid="42" grpId="0"/>
      <p:bldP spid="35" grpId="0"/>
      <p:bldP spid="31" grpId="0" animBg="1"/>
      <p:bldP spid="33" grpId="0"/>
      <p:bldP spid="39" grpId="0"/>
      <p:bldP spid="40" grpId="0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4000" cy="1092200"/>
          </a:xfrm>
          <a:prstGeom prst="rect">
            <a:avLst/>
          </a:prstGeom>
          <a:gradFill>
            <a:gsLst>
              <a:gs pos="100000">
                <a:schemeClr val="bg1">
                  <a:lumMod val="75000"/>
                </a:schemeClr>
              </a:gs>
              <a:gs pos="71000">
                <a:srgbClr val="E3E3E3">
                  <a:lumMod val="96000"/>
                  <a:lumOff val="4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ine12"/>
          <p:cNvSpPr/>
          <p:nvPr/>
        </p:nvSpPr>
        <p:spPr>
          <a:xfrm>
            <a:off x="-838200" y="482600"/>
            <a:ext cx="11125200" cy="7518400"/>
          </a:xfrm>
          <a:custGeom>
            <a:avLst/>
            <a:gdLst>
              <a:gd name="connsiteX0" fmla="*/ 0 w 8001000"/>
              <a:gd name="connsiteY0" fmla="*/ 4008120 h 4008120"/>
              <a:gd name="connsiteX1" fmla="*/ 3291840 w 8001000"/>
              <a:gd name="connsiteY1" fmla="*/ 3070860 h 4008120"/>
              <a:gd name="connsiteX2" fmla="*/ 4023360 w 8001000"/>
              <a:gd name="connsiteY2" fmla="*/ 1143000 h 4008120"/>
              <a:gd name="connsiteX3" fmla="*/ 8001000 w 8001000"/>
              <a:gd name="connsiteY3" fmla="*/ 0 h 400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0" h="4008120">
                <a:moveTo>
                  <a:pt x="0" y="4008120"/>
                </a:moveTo>
                <a:cubicBezTo>
                  <a:pt x="1310640" y="3778250"/>
                  <a:pt x="2621280" y="3548380"/>
                  <a:pt x="3291840" y="3070860"/>
                </a:cubicBezTo>
                <a:cubicBezTo>
                  <a:pt x="3962400" y="2593340"/>
                  <a:pt x="3238500" y="1654810"/>
                  <a:pt x="4023360" y="1143000"/>
                </a:cubicBezTo>
                <a:cubicBezTo>
                  <a:pt x="4808220" y="631190"/>
                  <a:pt x="6404610" y="315595"/>
                  <a:pt x="8001000" y="0"/>
                </a:cubicBezTo>
              </a:path>
            </a:pathLst>
          </a:cu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49823" y="5698811"/>
            <a:ext cx="304800" cy="4064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958964" y="5367381"/>
            <a:ext cx="304800" cy="4064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240293" y="3415884"/>
            <a:ext cx="304800" cy="406400"/>
          </a:xfrm>
          <a:prstGeom prst="ellipse">
            <a:avLst/>
          </a:prstGeom>
          <a:solidFill>
            <a:srgbClr val="008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>
              <a:solidFill>
                <a:srgbClr val="008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797076" y="2816629"/>
            <a:ext cx="304800" cy="406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1" name="Text 20"/>
          <p:cNvSpPr txBox="1"/>
          <p:nvPr/>
        </p:nvSpPr>
        <p:spPr>
          <a:xfrm>
            <a:off x="1492013" y="5890501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1997</a:t>
            </a:r>
          </a:p>
        </p:txBody>
      </p:sp>
      <p:sp>
        <p:nvSpPr>
          <p:cNvPr id="22" name="Text 21"/>
          <p:cNvSpPr txBox="1"/>
          <p:nvPr/>
        </p:nvSpPr>
        <p:spPr>
          <a:xfrm>
            <a:off x="2787121" y="5533671"/>
            <a:ext cx="1131807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1998</a:t>
            </a:r>
          </a:p>
        </p:txBody>
      </p:sp>
      <p:sp>
        <p:nvSpPr>
          <p:cNvPr id="24" name="Text 23"/>
          <p:cNvSpPr txBox="1"/>
          <p:nvPr/>
        </p:nvSpPr>
        <p:spPr>
          <a:xfrm>
            <a:off x="4038948" y="3473470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2003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 24"/>
          <p:cNvSpPr txBox="1"/>
          <p:nvPr/>
        </p:nvSpPr>
        <p:spPr>
          <a:xfrm>
            <a:off x="5478306" y="2930929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2004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Text 53"/>
          <p:cNvSpPr txBox="1"/>
          <p:nvPr/>
        </p:nvSpPr>
        <p:spPr>
          <a:xfrm>
            <a:off x="50801" y="171848"/>
            <a:ext cx="9144000" cy="615553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r>
              <a:rPr lang="en-US" sz="2400" dirty="0"/>
              <a:t>Milestones in Parkinson’s Disease Research and </a:t>
            </a:r>
            <a:r>
              <a:rPr lang="en-US" sz="2400" dirty="0" smtClean="0"/>
              <a:t>Discovery (Part 1d: Historical)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1092200"/>
            <a:ext cx="9144000" cy="10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53"/>
          <p:cNvSpPr txBox="1"/>
          <p:nvPr/>
        </p:nvSpPr>
        <p:spPr>
          <a:xfrm>
            <a:off x="457200" y="685801"/>
            <a:ext cx="7975600" cy="310753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Compiled by Frank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journeywithparkinsons.com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 and Simon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scienceofparkinsons.com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7120" y="2146099"/>
            <a:ext cx="267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b="1" dirty="0" smtClean="0"/>
              <a:t>Braak </a:t>
            </a:r>
            <a:r>
              <a:rPr lang="en-US" sz="1600" b="1" dirty="0"/>
              <a:t>Staging of Parkinson’s </a:t>
            </a:r>
            <a:r>
              <a:rPr lang="en-US" sz="1600" b="1" dirty="0" smtClean="0"/>
              <a:t>pathology;</a:t>
            </a:r>
          </a:p>
          <a:p>
            <a:pPr marL="285750" indent="-285750">
              <a:buFontTx/>
              <a:buChar char="-"/>
            </a:pPr>
            <a:r>
              <a:rPr lang="en-US" sz="1600" b="1" dirty="0" smtClean="0"/>
              <a:t>DJ1 linked to early onset PD</a:t>
            </a:r>
          </a:p>
          <a:p>
            <a:pPr marL="285750" indent="-285750">
              <a:buFontTx/>
              <a:buChar char="-"/>
            </a:pPr>
            <a:r>
              <a:rPr lang="en-US" sz="1600" b="1" dirty="0" smtClean="0"/>
              <a:t>GDNF trial suggests neuroprotection</a:t>
            </a:r>
            <a:endParaRPr lang="en-US" sz="1600" b="1" dirty="0"/>
          </a:p>
        </p:txBody>
      </p:sp>
      <p:sp>
        <p:nvSpPr>
          <p:cNvPr id="11" name="Rectangle 10"/>
          <p:cNvSpPr/>
          <p:nvPr/>
        </p:nvSpPr>
        <p:spPr>
          <a:xfrm>
            <a:off x="6021081" y="3300260"/>
            <a:ext cx="23975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Pink1 and LRRK2 associated with early onset PD</a:t>
            </a:r>
            <a:endParaRPr lang="en-US" sz="1600" b="1" dirty="0"/>
          </a:p>
        </p:txBody>
      </p:sp>
      <p:sp>
        <p:nvSpPr>
          <p:cNvPr id="33" name="Rectangle 32"/>
          <p:cNvSpPr/>
          <p:nvPr/>
        </p:nvSpPr>
        <p:spPr>
          <a:xfrm>
            <a:off x="3412061" y="5875501"/>
            <a:ext cx="16564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Parkin gene associated with juvenile PD</a:t>
            </a:r>
            <a:endParaRPr lang="en-US" sz="16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" y="3937056"/>
            <a:ext cx="2519050" cy="1740244"/>
            <a:chOff x="76200" y="3937056"/>
            <a:chExt cx="2519050" cy="1740244"/>
          </a:xfrm>
        </p:grpSpPr>
        <p:sp>
          <p:nvSpPr>
            <p:cNvPr id="9" name="Rectangle 8"/>
            <p:cNvSpPr/>
            <p:nvPr/>
          </p:nvSpPr>
          <p:spPr>
            <a:xfrm>
              <a:off x="374413" y="4600082"/>
              <a:ext cx="20574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A</a:t>
              </a:r>
              <a:r>
                <a:rPr lang="en-US" sz="1600" b="1" dirty="0" smtClean="0"/>
                <a:t>lpha </a:t>
              </a:r>
              <a:r>
                <a:rPr lang="en-US" sz="1600" b="1" dirty="0"/>
                <a:t>synuclein </a:t>
              </a:r>
              <a:r>
                <a:rPr lang="en-US" sz="1600" b="1" dirty="0" smtClean="0"/>
                <a:t>associated with familial </a:t>
              </a:r>
              <a:r>
                <a:rPr lang="en-US" sz="1600" b="1" dirty="0"/>
                <a:t>cases of </a:t>
              </a:r>
              <a:r>
                <a:rPr lang="en-US" sz="1600" b="1" dirty="0" smtClean="0"/>
                <a:t>PD </a:t>
              </a:r>
              <a:r>
                <a:rPr lang="en-US" sz="1600" b="1" dirty="0"/>
                <a:t>and </a:t>
              </a:r>
              <a:r>
                <a:rPr lang="en-US" sz="1600" b="1" dirty="0" smtClean="0"/>
                <a:t>in </a:t>
              </a:r>
              <a:r>
                <a:rPr lang="en-US" sz="1600" b="1" dirty="0"/>
                <a:t>Lewy bodies</a:t>
              </a:r>
            </a:p>
          </p:txBody>
        </p:sp>
        <p:pic>
          <p:nvPicPr>
            <p:cNvPr id="15" name="Picture 14" descr="8e92f53d-7ca4-4c02-b257-434803431235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3937056"/>
              <a:ext cx="2519050" cy="728256"/>
            </a:xfrm>
            <a:prstGeom prst="rect">
              <a:avLst/>
            </a:prstGeom>
          </p:spPr>
        </p:pic>
      </p:grpSp>
      <p:sp>
        <p:nvSpPr>
          <p:cNvPr id="40" name="Oval 39"/>
          <p:cNvSpPr/>
          <p:nvPr/>
        </p:nvSpPr>
        <p:spPr>
          <a:xfrm>
            <a:off x="4392693" y="4288651"/>
            <a:ext cx="304800" cy="4064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>
              <a:solidFill>
                <a:srgbClr val="008000"/>
              </a:solidFill>
            </a:endParaRPr>
          </a:p>
        </p:txBody>
      </p:sp>
      <p:sp>
        <p:nvSpPr>
          <p:cNvPr id="41" name="Text 23"/>
          <p:cNvSpPr txBox="1"/>
          <p:nvPr/>
        </p:nvSpPr>
        <p:spPr>
          <a:xfrm>
            <a:off x="4466701" y="4136251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2000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457986" y="4195290"/>
            <a:ext cx="2657314" cy="1016000"/>
            <a:chOff x="5457986" y="4195290"/>
            <a:chExt cx="2657314" cy="1016000"/>
          </a:xfrm>
        </p:grpSpPr>
        <p:sp>
          <p:nvSpPr>
            <p:cNvPr id="43" name="Rectangle 42"/>
            <p:cNvSpPr/>
            <p:nvPr/>
          </p:nvSpPr>
          <p:spPr>
            <a:xfrm>
              <a:off x="5457986" y="4333409"/>
              <a:ext cx="1802367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Launch of MJFox </a:t>
              </a:r>
            </a:p>
            <a:p>
              <a:r>
                <a:rPr lang="en-US" sz="1600" b="1" dirty="0" smtClean="0"/>
                <a:t>Foundation</a:t>
              </a:r>
              <a:endParaRPr lang="en-US" sz="1600" b="1" dirty="0"/>
            </a:p>
          </p:txBody>
        </p:sp>
        <p:pic>
          <p:nvPicPr>
            <p:cNvPr id="23" name="Picture 22" descr="170301_Michael-J-Fox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82" r="25651"/>
            <a:stretch/>
          </p:blipFill>
          <p:spPr>
            <a:xfrm>
              <a:off x="7042946" y="4195290"/>
              <a:ext cx="1072354" cy="1016000"/>
            </a:xfrm>
            <a:prstGeom prst="rect">
              <a:avLst/>
            </a:prstGeom>
          </p:spPr>
        </p:pic>
      </p:grpSp>
      <p:sp>
        <p:nvSpPr>
          <p:cNvPr id="35" name="Oval 34"/>
          <p:cNvSpPr/>
          <p:nvPr/>
        </p:nvSpPr>
        <p:spPr>
          <a:xfrm>
            <a:off x="7219843" y="2426226"/>
            <a:ext cx="304800" cy="4064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38" name="Text 25"/>
          <p:cNvSpPr txBox="1"/>
          <p:nvPr/>
        </p:nvSpPr>
        <p:spPr>
          <a:xfrm>
            <a:off x="6978543" y="2554099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2006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101876" y="1395829"/>
            <a:ext cx="2652751" cy="1077218"/>
            <a:chOff x="6101876" y="1395829"/>
            <a:chExt cx="2652751" cy="1077218"/>
          </a:xfrm>
        </p:grpSpPr>
        <p:sp>
          <p:nvSpPr>
            <p:cNvPr id="39" name="Rectangle 38"/>
            <p:cNvSpPr/>
            <p:nvPr/>
          </p:nvSpPr>
          <p:spPr>
            <a:xfrm>
              <a:off x="6101876" y="1395829"/>
              <a:ext cx="138733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Induced pluri-</a:t>
              </a:r>
            </a:p>
            <a:p>
              <a:r>
                <a:rPr lang="en-US" sz="1600" b="1" dirty="0" smtClean="0"/>
                <a:t>potent stem </a:t>
              </a:r>
            </a:p>
            <a:p>
              <a:r>
                <a:rPr lang="en-US" sz="1600" b="1" dirty="0" smtClean="0"/>
                <a:t>cells from </a:t>
              </a:r>
            </a:p>
            <a:p>
              <a:r>
                <a:rPr lang="en-US" sz="1600" b="1" dirty="0" smtClean="0"/>
                <a:t>skin cells</a:t>
              </a:r>
              <a:endParaRPr lang="en-US" sz="1600" b="1" dirty="0"/>
            </a:p>
          </p:txBody>
        </p:sp>
        <p:pic>
          <p:nvPicPr>
            <p:cNvPr id="42" name="Picture 41" descr="images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9214" y="1402671"/>
              <a:ext cx="1265413" cy="947839"/>
            </a:xfrm>
            <a:prstGeom prst="rect">
              <a:avLst/>
            </a:prstGeom>
          </p:spPr>
        </p:pic>
      </p:grpSp>
      <p:sp>
        <p:nvSpPr>
          <p:cNvPr id="44" name="Oval 43"/>
          <p:cNvSpPr/>
          <p:nvPr/>
        </p:nvSpPr>
        <p:spPr>
          <a:xfrm>
            <a:off x="4108424" y="5032265"/>
            <a:ext cx="304800" cy="4064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45" name="Text 21"/>
          <p:cNvSpPr txBox="1"/>
          <p:nvPr/>
        </p:nvSpPr>
        <p:spPr>
          <a:xfrm>
            <a:off x="4037441" y="5089851"/>
            <a:ext cx="1131807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1999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921844" y="5287946"/>
            <a:ext cx="2159202" cy="1231007"/>
            <a:chOff x="4921844" y="5287946"/>
            <a:chExt cx="2159202" cy="1231007"/>
          </a:xfrm>
        </p:grpSpPr>
        <p:sp>
          <p:nvSpPr>
            <p:cNvPr id="46" name="Rectangle 45"/>
            <p:cNvSpPr/>
            <p:nvPr/>
          </p:nvSpPr>
          <p:spPr>
            <a:xfrm>
              <a:off x="4921844" y="5287946"/>
              <a:ext cx="148921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/>
                <a:t>PET scan brain </a:t>
              </a:r>
            </a:p>
            <a:p>
              <a:r>
                <a:rPr lang="en-US" b="1" dirty="0" smtClean="0"/>
                <a:t>imaging</a:t>
              </a:r>
              <a:endParaRPr lang="en-US" dirty="0"/>
            </a:p>
          </p:txBody>
        </p:sp>
        <p:pic>
          <p:nvPicPr>
            <p:cNvPr id="47" name="Picture 46" descr="a4s_pulse_parkinson_185501a_8col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5742" y="5333649"/>
              <a:ext cx="1185304" cy="11853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0925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 animBg="1"/>
      <p:bldP spid="21" grpId="0"/>
      <p:bldP spid="22" grpId="0"/>
      <p:bldP spid="24" grpId="0"/>
      <p:bldP spid="25" grpId="0"/>
      <p:bldP spid="10" grpId="0"/>
      <p:bldP spid="11" grpId="0"/>
      <p:bldP spid="33" grpId="0"/>
      <p:bldP spid="40" grpId="0" animBg="1"/>
      <p:bldP spid="41" grpId="0"/>
      <p:bldP spid="35" grpId="0" animBg="1"/>
      <p:bldP spid="38" grpId="0"/>
      <p:bldP spid="44" grpId="0" animBg="1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4000" cy="1092200"/>
          </a:xfrm>
          <a:prstGeom prst="rect">
            <a:avLst/>
          </a:prstGeom>
          <a:gradFill>
            <a:gsLst>
              <a:gs pos="100000">
                <a:schemeClr val="bg1">
                  <a:lumMod val="75000"/>
                </a:schemeClr>
              </a:gs>
              <a:gs pos="71000">
                <a:srgbClr val="E3E3E3">
                  <a:lumMod val="96000"/>
                  <a:lumOff val="4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ine12"/>
          <p:cNvSpPr/>
          <p:nvPr/>
        </p:nvSpPr>
        <p:spPr>
          <a:xfrm>
            <a:off x="-838200" y="482600"/>
            <a:ext cx="11125200" cy="7518400"/>
          </a:xfrm>
          <a:custGeom>
            <a:avLst/>
            <a:gdLst>
              <a:gd name="connsiteX0" fmla="*/ 0 w 8001000"/>
              <a:gd name="connsiteY0" fmla="*/ 4008120 h 4008120"/>
              <a:gd name="connsiteX1" fmla="*/ 3291840 w 8001000"/>
              <a:gd name="connsiteY1" fmla="*/ 3070860 h 4008120"/>
              <a:gd name="connsiteX2" fmla="*/ 4023360 w 8001000"/>
              <a:gd name="connsiteY2" fmla="*/ 1143000 h 4008120"/>
              <a:gd name="connsiteX3" fmla="*/ 8001000 w 8001000"/>
              <a:gd name="connsiteY3" fmla="*/ 0 h 400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0" h="4008120">
                <a:moveTo>
                  <a:pt x="0" y="4008120"/>
                </a:moveTo>
                <a:cubicBezTo>
                  <a:pt x="1310640" y="3778250"/>
                  <a:pt x="2621280" y="3548380"/>
                  <a:pt x="3291840" y="3070860"/>
                </a:cubicBezTo>
                <a:cubicBezTo>
                  <a:pt x="3962400" y="2593340"/>
                  <a:pt x="3238500" y="1654810"/>
                  <a:pt x="4023360" y="1143000"/>
                </a:cubicBezTo>
                <a:cubicBezTo>
                  <a:pt x="4808220" y="631190"/>
                  <a:pt x="6404610" y="315595"/>
                  <a:pt x="8001000" y="0"/>
                </a:cubicBezTo>
              </a:path>
            </a:pathLst>
          </a:cu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49823" y="5698811"/>
            <a:ext cx="304800" cy="406400"/>
          </a:xfrm>
          <a:prstGeom prst="ellipse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273823" y="5292411"/>
            <a:ext cx="304800" cy="4064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289823" y="4240851"/>
            <a:ext cx="304800" cy="406400"/>
          </a:xfrm>
          <a:prstGeom prst="ellipse">
            <a:avLst/>
          </a:prstGeom>
          <a:solidFill>
            <a:srgbClr val="008000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>
              <a:solidFill>
                <a:srgbClr val="008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506993" y="3253438"/>
            <a:ext cx="304800" cy="406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523430" y="2335850"/>
            <a:ext cx="304800" cy="4064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21" name="Text 20"/>
          <p:cNvSpPr txBox="1"/>
          <p:nvPr/>
        </p:nvSpPr>
        <p:spPr>
          <a:xfrm>
            <a:off x="3159286" y="4240851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2009</a:t>
            </a:r>
          </a:p>
        </p:txBody>
      </p:sp>
      <p:sp>
        <p:nvSpPr>
          <p:cNvPr id="25" name="Text 24"/>
          <p:cNvSpPr txBox="1"/>
          <p:nvPr/>
        </p:nvSpPr>
        <p:spPr>
          <a:xfrm>
            <a:off x="4289823" y="3390284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2010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 25"/>
          <p:cNvSpPr txBox="1"/>
          <p:nvPr/>
        </p:nvSpPr>
        <p:spPr>
          <a:xfrm>
            <a:off x="6852870" y="1902383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2016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Text 53"/>
          <p:cNvSpPr txBox="1"/>
          <p:nvPr/>
        </p:nvSpPr>
        <p:spPr>
          <a:xfrm>
            <a:off x="50801" y="171848"/>
            <a:ext cx="9144000" cy="615553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r>
              <a:rPr lang="en-US" sz="2400" dirty="0"/>
              <a:t>Milestones in Parkinson’s Disease Research and </a:t>
            </a:r>
            <a:r>
              <a:rPr lang="en-US" sz="2400" dirty="0" smtClean="0"/>
              <a:t>Discovery (Part 1e: Historical)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1092200"/>
            <a:ext cx="9144000" cy="10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53"/>
          <p:cNvSpPr txBox="1"/>
          <p:nvPr/>
        </p:nvSpPr>
        <p:spPr>
          <a:xfrm>
            <a:off x="457200" y="685801"/>
            <a:ext cx="7975600" cy="310753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Compiled by Frank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journeywithparkinsons.com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 and Simon &lt;https://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scienceofparkinsons.com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/&gt;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 25"/>
          <p:cNvSpPr txBox="1"/>
          <p:nvPr/>
        </p:nvSpPr>
        <p:spPr>
          <a:xfrm>
            <a:off x="1512333" y="5832597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2007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 25"/>
          <p:cNvSpPr txBox="1"/>
          <p:nvPr/>
        </p:nvSpPr>
        <p:spPr>
          <a:xfrm>
            <a:off x="2614693" y="4866448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2008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728632" y="5216343"/>
            <a:ext cx="3615841" cy="1537308"/>
            <a:chOff x="3728632" y="5216343"/>
            <a:chExt cx="3615841" cy="1537308"/>
          </a:xfrm>
        </p:grpSpPr>
        <p:sp>
          <p:nvSpPr>
            <p:cNvPr id="30" name="Rectangle 29"/>
            <p:cNvSpPr/>
            <p:nvPr/>
          </p:nvSpPr>
          <p:spPr>
            <a:xfrm>
              <a:off x="3728632" y="5409032"/>
              <a:ext cx="1983591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Lewy bodies found in transplanted cells</a:t>
              </a:r>
              <a:endParaRPr lang="en-US" sz="1600" b="1" dirty="0"/>
            </a:p>
          </p:txBody>
        </p:sp>
        <p:pic>
          <p:nvPicPr>
            <p:cNvPr id="34" name="Picture 33" descr="nrn2477-f1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264" b="15582"/>
            <a:stretch/>
          </p:blipFill>
          <p:spPr>
            <a:xfrm>
              <a:off x="5699523" y="5216343"/>
              <a:ext cx="1644950" cy="1537308"/>
            </a:xfrm>
            <a:prstGeom prst="rect">
              <a:avLst/>
            </a:prstGeom>
          </p:spPr>
        </p:pic>
      </p:grpSp>
      <p:sp>
        <p:nvSpPr>
          <p:cNvPr id="36" name="Rectangle 35"/>
          <p:cNvSpPr/>
          <p:nvPr/>
        </p:nvSpPr>
        <p:spPr>
          <a:xfrm>
            <a:off x="7381377" y="2661845"/>
            <a:ext cx="20574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Microbiome of the gut influences PD</a:t>
            </a:r>
            <a:endParaRPr lang="en-US" sz="1600" b="1" dirty="0"/>
          </a:p>
        </p:txBody>
      </p:sp>
      <p:sp>
        <p:nvSpPr>
          <p:cNvPr id="37" name="Oval 36"/>
          <p:cNvSpPr/>
          <p:nvPr/>
        </p:nvSpPr>
        <p:spPr>
          <a:xfrm>
            <a:off x="5999430" y="2760863"/>
            <a:ext cx="304800" cy="406400"/>
          </a:xfrm>
          <a:prstGeom prst="ellipse">
            <a:avLst/>
          </a:prstGeom>
          <a:solidFill>
            <a:srgbClr val="C0504D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38" name="Text 25"/>
          <p:cNvSpPr txBox="1"/>
          <p:nvPr/>
        </p:nvSpPr>
        <p:spPr>
          <a:xfrm>
            <a:off x="5681506" y="2911091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2014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43323" y="4196766"/>
            <a:ext cx="1983591" cy="1659697"/>
            <a:chOff x="543323" y="4196766"/>
            <a:chExt cx="1983591" cy="1659697"/>
          </a:xfrm>
        </p:grpSpPr>
        <p:sp>
          <p:nvSpPr>
            <p:cNvPr id="39" name="Rectangle 38"/>
            <p:cNvSpPr/>
            <p:nvPr/>
          </p:nvSpPr>
          <p:spPr>
            <a:xfrm>
              <a:off x="543323" y="5271687"/>
              <a:ext cx="1983591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MDS-UPDRS revised rating scale</a:t>
              </a:r>
              <a:endParaRPr lang="en-US" sz="1600" b="1" dirty="0"/>
            </a:p>
          </p:txBody>
        </p:sp>
        <p:pic>
          <p:nvPicPr>
            <p:cNvPr id="5" name="Picture 4" descr="mds-abstracts-social-shar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323" y="4196766"/>
              <a:ext cx="1535601" cy="1074921"/>
            </a:xfrm>
            <a:prstGeom prst="rect">
              <a:avLst/>
            </a:prstGeom>
          </p:spPr>
        </p:pic>
      </p:grpSp>
      <p:sp>
        <p:nvSpPr>
          <p:cNvPr id="40" name="Rectangle 39"/>
          <p:cNvSpPr/>
          <p:nvPr/>
        </p:nvSpPr>
        <p:spPr>
          <a:xfrm>
            <a:off x="4970730" y="1584627"/>
            <a:ext cx="2057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Successful preclinical testing of dopamine neurons from embryonic stem cells</a:t>
            </a:r>
            <a:endParaRPr lang="en-US" sz="1600" b="1" dirty="0"/>
          </a:p>
        </p:txBody>
      </p:sp>
      <p:sp>
        <p:nvSpPr>
          <p:cNvPr id="41" name="Oval 40"/>
          <p:cNvSpPr/>
          <p:nvPr/>
        </p:nvSpPr>
        <p:spPr>
          <a:xfrm>
            <a:off x="3771426" y="3687310"/>
            <a:ext cx="304800" cy="406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US"/>
          </a:p>
        </p:txBody>
      </p:sp>
      <p:sp>
        <p:nvSpPr>
          <p:cNvPr id="42" name="Text 24"/>
          <p:cNvSpPr txBox="1"/>
          <p:nvPr/>
        </p:nvSpPr>
        <p:spPr>
          <a:xfrm>
            <a:off x="3927162" y="3659838"/>
            <a:ext cx="1318260" cy="697627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</p:spPr>
        <p:txBody>
          <a:bodyPr wrap="square" rtlCol="0">
            <a:normAutofit/>
            <a:scene3d>
              <a:camera prst="isometricOffAxis1Top"/>
              <a:lightRig rig="threePt" dir="t"/>
            </a:scene3d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2010</a:t>
            </a:r>
          </a:p>
          <a:p>
            <a:pPr algn="ctr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26914" y="1820705"/>
            <a:ext cx="2674295" cy="1569579"/>
            <a:chOff x="2526914" y="1820705"/>
            <a:chExt cx="2674295" cy="1569579"/>
          </a:xfrm>
        </p:grpSpPr>
        <p:sp>
          <p:nvSpPr>
            <p:cNvPr id="29" name="Rectangle 28"/>
            <p:cNvSpPr/>
            <p:nvPr/>
          </p:nvSpPr>
          <p:spPr>
            <a:xfrm>
              <a:off x="3143809" y="2559287"/>
              <a:ext cx="20574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Transeuro cell transplantation trial begins</a:t>
              </a:r>
              <a:endParaRPr lang="en-US" sz="1600" b="1" dirty="0"/>
            </a:p>
          </p:txBody>
        </p:sp>
        <p:pic>
          <p:nvPicPr>
            <p:cNvPr id="3" name="Picture 2" descr="imgres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6914" y="1820705"/>
              <a:ext cx="2269727" cy="779305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4811793" y="3964792"/>
            <a:ext cx="4200656" cy="1200337"/>
            <a:chOff x="4811793" y="3964792"/>
            <a:chExt cx="4200656" cy="1200337"/>
          </a:xfrm>
        </p:grpSpPr>
        <p:sp>
          <p:nvSpPr>
            <p:cNvPr id="33" name="Rectangle 32"/>
            <p:cNvSpPr/>
            <p:nvPr/>
          </p:nvSpPr>
          <p:spPr>
            <a:xfrm>
              <a:off x="4811793" y="4087911"/>
              <a:ext cx="303850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en-US" sz="1600" b="1" dirty="0" smtClean="0"/>
                <a:t>SNCA</a:t>
              </a:r>
              <a:r>
                <a:rPr lang="en-US" sz="1600" b="1" dirty="0"/>
                <a:t>, MAPT and </a:t>
              </a:r>
              <a:r>
                <a:rPr lang="en-US" sz="1600" b="1" dirty="0" smtClean="0"/>
                <a:t>LRRK2 </a:t>
              </a:r>
              <a:r>
                <a:rPr lang="en-US" sz="1600" b="1" dirty="0"/>
                <a:t>are risk genes for </a:t>
              </a:r>
              <a:r>
                <a:rPr lang="en-US" sz="1600" b="1" dirty="0" smtClean="0"/>
                <a:t>idiopathic PD</a:t>
              </a:r>
            </a:p>
            <a:p>
              <a:pPr marL="285750" indent="-285750">
                <a:buFontTx/>
                <a:buChar char="-"/>
              </a:pPr>
              <a:r>
                <a:rPr lang="en-US" sz="1600" b="1" dirty="0" smtClean="0"/>
                <a:t>IPS derived dopamine neurons from people with PD </a:t>
              </a:r>
              <a:endParaRPr lang="en-US" sz="1600" b="1" dirty="0"/>
            </a:p>
          </p:txBody>
        </p:sp>
        <p:pic>
          <p:nvPicPr>
            <p:cNvPr id="7" name="Picture 6" descr="F1.large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8741" y="3964792"/>
              <a:ext cx="1333708" cy="1200337"/>
            </a:xfrm>
            <a:prstGeom prst="rect">
              <a:avLst/>
            </a:prstGeom>
          </p:spPr>
        </p:pic>
      </p:grpSp>
      <p:sp>
        <p:nvSpPr>
          <p:cNvPr id="43" name="Rectangle 42"/>
          <p:cNvSpPr/>
          <p:nvPr/>
        </p:nvSpPr>
        <p:spPr>
          <a:xfrm>
            <a:off x="1709332" y="3456022"/>
            <a:ext cx="205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Neuroprotective effect of exercise in rodent PD models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144604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5" grpId="0"/>
      <p:bldP spid="26" grpId="0"/>
      <p:bldP spid="23" grpId="0"/>
      <p:bldP spid="31" grpId="0"/>
      <p:bldP spid="36" grpId="0"/>
      <p:bldP spid="37" grpId="0" animBg="1"/>
      <p:bldP spid="38" grpId="0"/>
      <p:bldP spid="40" grpId="0"/>
      <p:bldP spid="41" grpId="0" animBg="1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line 28"/>
          <p:cNvCxnSpPr/>
          <p:nvPr/>
        </p:nvCxnSpPr>
        <p:spPr>
          <a:xfrm>
            <a:off x="495300" y="3530600"/>
            <a:ext cx="81534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hape 0"/>
          <p:cNvSpPr/>
          <p:nvPr/>
        </p:nvSpPr>
        <p:spPr>
          <a:xfrm>
            <a:off x="685800" y="3456723"/>
            <a:ext cx="228600" cy="14224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noAutofit/>
          </a:bodyPr>
          <a:lstStyle/>
          <a:p>
            <a:pPr algn="ctr"/>
            <a:r>
              <a:rPr lang="en-US" sz="1400" dirty="0" smtClean="0"/>
              <a:t>2016</a:t>
            </a:r>
            <a:endParaRPr lang="en-US" sz="1400" dirty="0"/>
          </a:p>
        </p:txBody>
      </p:sp>
      <p:sp>
        <p:nvSpPr>
          <p:cNvPr id="30" name="Oval 29"/>
          <p:cNvSpPr/>
          <p:nvPr/>
        </p:nvSpPr>
        <p:spPr>
          <a:xfrm>
            <a:off x="696010" y="3398624"/>
            <a:ext cx="208183" cy="27757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39" name="shape 38"/>
          <p:cNvSpPr/>
          <p:nvPr/>
        </p:nvSpPr>
        <p:spPr>
          <a:xfrm flipV="1">
            <a:off x="2070575" y="2157684"/>
            <a:ext cx="228600" cy="142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noAutofit/>
          </a:bodyPr>
          <a:lstStyle/>
          <a:p>
            <a:pPr algn="ctr"/>
            <a:r>
              <a:rPr lang="en-US" sz="1400" dirty="0" smtClean="0"/>
              <a:t>2016</a:t>
            </a:r>
            <a:endParaRPr lang="en-US" sz="1400" dirty="0"/>
          </a:p>
        </p:txBody>
      </p:sp>
      <p:sp>
        <p:nvSpPr>
          <p:cNvPr id="40" name="Oval 39"/>
          <p:cNvSpPr/>
          <p:nvPr/>
        </p:nvSpPr>
        <p:spPr>
          <a:xfrm flipV="1">
            <a:off x="2080785" y="3360607"/>
            <a:ext cx="208183" cy="27757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42" name="shape 41"/>
          <p:cNvSpPr/>
          <p:nvPr/>
        </p:nvSpPr>
        <p:spPr>
          <a:xfrm>
            <a:off x="3455350" y="3456723"/>
            <a:ext cx="228600" cy="1422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noAutofit/>
          </a:bodyPr>
          <a:lstStyle/>
          <a:p>
            <a:pPr algn="ctr"/>
            <a:r>
              <a:rPr lang="en-US" sz="1400" dirty="0" smtClean="0"/>
              <a:t>2016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>
          <a:xfrm>
            <a:off x="3465560" y="3398624"/>
            <a:ext cx="208183" cy="27757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45" name="shape 44"/>
          <p:cNvSpPr/>
          <p:nvPr/>
        </p:nvSpPr>
        <p:spPr>
          <a:xfrm flipV="1">
            <a:off x="4840125" y="2157684"/>
            <a:ext cx="228600" cy="142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noAutofit/>
          </a:bodyPr>
          <a:lstStyle/>
          <a:p>
            <a:pPr algn="ctr"/>
            <a:r>
              <a:rPr lang="en-US" sz="1400" dirty="0" smtClean="0"/>
              <a:t>2016</a:t>
            </a:r>
            <a:endParaRPr lang="en-US" sz="1400" dirty="0"/>
          </a:p>
        </p:txBody>
      </p:sp>
      <p:sp>
        <p:nvSpPr>
          <p:cNvPr id="46" name="Oval 45"/>
          <p:cNvSpPr/>
          <p:nvPr/>
        </p:nvSpPr>
        <p:spPr>
          <a:xfrm flipV="1">
            <a:off x="4850335" y="3360607"/>
            <a:ext cx="208183" cy="27757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48" name="shape 47"/>
          <p:cNvSpPr/>
          <p:nvPr/>
        </p:nvSpPr>
        <p:spPr>
          <a:xfrm>
            <a:off x="6224900" y="3456723"/>
            <a:ext cx="228600" cy="14224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noAutofit/>
          </a:bodyPr>
          <a:lstStyle/>
          <a:p>
            <a:pPr algn="ctr"/>
            <a:r>
              <a:rPr lang="en-US" sz="1400" dirty="0" smtClean="0"/>
              <a:t>2017</a:t>
            </a:r>
            <a:endParaRPr lang="en-US" sz="1400" dirty="0"/>
          </a:p>
        </p:txBody>
      </p:sp>
      <p:sp>
        <p:nvSpPr>
          <p:cNvPr id="49" name="Oval 48"/>
          <p:cNvSpPr/>
          <p:nvPr/>
        </p:nvSpPr>
        <p:spPr>
          <a:xfrm>
            <a:off x="6235110" y="3398624"/>
            <a:ext cx="208183" cy="27757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51" name="shape 50"/>
          <p:cNvSpPr/>
          <p:nvPr/>
        </p:nvSpPr>
        <p:spPr>
          <a:xfrm flipV="1">
            <a:off x="7609673" y="2157684"/>
            <a:ext cx="228600" cy="142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noAutofit/>
          </a:bodyPr>
          <a:lstStyle/>
          <a:p>
            <a:pPr algn="ctr"/>
            <a:r>
              <a:rPr lang="en-US" sz="1400" dirty="0" smtClean="0"/>
              <a:t>2017</a:t>
            </a:r>
            <a:endParaRPr lang="en-US" sz="1400" dirty="0"/>
          </a:p>
        </p:txBody>
      </p:sp>
      <p:sp>
        <p:nvSpPr>
          <p:cNvPr id="52" name="Oval 51"/>
          <p:cNvSpPr/>
          <p:nvPr/>
        </p:nvSpPr>
        <p:spPr>
          <a:xfrm flipV="1">
            <a:off x="7619883" y="3360607"/>
            <a:ext cx="208183" cy="27757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53" name="Text 52"/>
          <p:cNvSpPr txBox="1"/>
          <p:nvPr/>
        </p:nvSpPr>
        <p:spPr>
          <a:xfrm>
            <a:off x="962710" y="3580085"/>
            <a:ext cx="1118075" cy="15594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000" dirty="0"/>
              <a:t>Safety, Tolerability and Efficacy Assessment of </a:t>
            </a:r>
            <a:r>
              <a:rPr lang="en-US" sz="1000" dirty="0" err="1" smtClean="0"/>
              <a:t>Dynacirc</a:t>
            </a:r>
            <a:r>
              <a:rPr lang="en-US" sz="1000" dirty="0" smtClean="0"/>
              <a:t> (</a:t>
            </a:r>
            <a:r>
              <a:rPr lang="en-US" sz="1000" dirty="0" err="1" smtClean="0"/>
              <a:t>Isradipine</a:t>
            </a:r>
            <a:r>
              <a:rPr lang="en-US" sz="1000" dirty="0" smtClean="0"/>
              <a:t>) </a:t>
            </a:r>
            <a:r>
              <a:rPr lang="en-US" sz="1000" dirty="0"/>
              <a:t>for PD (STEADY-PD) III </a:t>
            </a:r>
            <a:r>
              <a:rPr lang="en-US" sz="1000" dirty="0" smtClean="0"/>
              <a:t>trial</a:t>
            </a:r>
            <a:endParaRPr lang="en-US" sz="1000" dirty="0">
              <a:latin typeface="+mj-lt"/>
            </a:endParaRPr>
          </a:p>
        </p:txBody>
      </p:sp>
      <p:sp>
        <p:nvSpPr>
          <p:cNvPr id="54" name="Text 53"/>
          <p:cNvSpPr txBox="1"/>
          <p:nvPr/>
        </p:nvSpPr>
        <p:spPr>
          <a:xfrm>
            <a:off x="2320718" y="2102506"/>
            <a:ext cx="1118075" cy="135421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en-US" sz="1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5" name="Text 54"/>
          <p:cNvSpPr txBox="1"/>
          <p:nvPr/>
        </p:nvSpPr>
        <p:spPr>
          <a:xfrm>
            <a:off x="5096618" y="2102505"/>
            <a:ext cx="1118075" cy="135421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000" dirty="0" smtClean="0"/>
              <a:t>mGluR4 PAM  (PXT002331) well tolerated in phase I trial</a:t>
            </a:r>
          </a:p>
          <a:p>
            <a:endParaRPr lang="en-US" sz="1000" dirty="0" smtClean="0"/>
          </a:p>
          <a:p>
            <a:r>
              <a:rPr lang="en-US" sz="1000" dirty="0" smtClean="0"/>
              <a:t>Initial results of Bristol GDNF trial indicate no effect</a:t>
            </a:r>
          </a:p>
          <a:p>
            <a:endParaRPr lang="en-US" sz="1000" dirty="0" smtClean="0">
              <a:solidFill>
                <a:schemeClr val="accent3"/>
              </a:solidFill>
              <a:latin typeface="+mj-lt"/>
            </a:endParaRPr>
          </a:p>
          <a:p>
            <a:endParaRPr lang="en-US" sz="10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56" name="Text 55"/>
          <p:cNvSpPr txBox="1"/>
          <p:nvPr/>
        </p:nvSpPr>
        <p:spPr>
          <a:xfrm>
            <a:off x="3732260" y="3580085"/>
            <a:ext cx="2097040" cy="155940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000" dirty="0"/>
              <a:t>Nilotinib  (Tasigna® by Novartis</a:t>
            </a:r>
            <a:r>
              <a:rPr lang="en-US" sz="1000" dirty="0" smtClean="0"/>
              <a:t>)</a:t>
            </a:r>
            <a:r>
              <a:rPr lang="en-US" sz="1000" dirty="0"/>
              <a:t> </a:t>
            </a:r>
            <a:r>
              <a:rPr lang="en-US" sz="1000" dirty="0" smtClean="0"/>
              <a:t>indicates positive results in phase I trial.</a:t>
            </a:r>
          </a:p>
          <a:p>
            <a:endParaRPr lang="en-US" sz="1000" dirty="0"/>
          </a:p>
          <a:p>
            <a:r>
              <a:rPr lang="en-US" sz="1000" dirty="0" smtClean="0"/>
              <a:t>ISCO</a:t>
            </a:r>
            <a:r>
              <a:rPr lang="en-US" sz="1000" dirty="0"/>
              <a:t> </a:t>
            </a:r>
            <a:r>
              <a:rPr lang="en-US" sz="1000" dirty="0" smtClean="0"/>
              <a:t>cell transplantation trial begins</a:t>
            </a:r>
          </a:p>
          <a:p>
            <a:endParaRPr lang="en-US" sz="1000" dirty="0"/>
          </a:p>
          <a:p>
            <a:r>
              <a:rPr lang="en-US" sz="1000" dirty="0"/>
              <a:t>Neuropore's alpha-synuclein stabilizer (NPT200-11) passes phase I trial</a:t>
            </a:r>
          </a:p>
          <a:p>
            <a:endParaRPr lang="en-US" sz="1000" dirty="0">
              <a:latin typeface="+mj-lt"/>
            </a:endParaRPr>
          </a:p>
        </p:txBody>
      </p:sp>
      <p:sp>
        <p:nvSpPr>
          <p:cNvPr id="57" name="Text 56"/>
          <p:cNvSpPr txBox="1"/>
          <p:nvPr/>
        </p:nvSpPr>
        <p:spPr>
          <a:xfrm>
            <a:off x="6491598" y="3580086"/>
            <a:ext cx="1547502" cy="12990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000" dirty="0" smtClean="0"/>
              <a:t>Immunotherapies </a:t>
            </a:r>
            <a:r>
              <a:rPr lang="en-US" sz="1000" dirty="0"/>
              <a:t>proves </a:t>
            </a:r>
            <a:r>
              <a:rPr lang="en-US" sz="1000" dirty="0" smtClean="0"/>
              <a:t>safe in phase I trials </a:t>
            </a:r>
            <a:r>
              <a:rPr lang="en-US" sz="1000" dirty="0"/>
              <a:t>(Affiris &amp; Prothena</a:t>
            </a:r>
            <a:r>
              <a:rPr lang="en-US" sz="1000" u="sng" dirty="0" smtClean="0"/>
              <a:t>)</a:t>
            </a:r>
          </a:p>
          <a:p>
            <a:endParaRPr lang="en-US" sz="1000" u="sng" dirty="0">
              <a:latin typeface="+mj-lt"/>
            </a:endParaRPr>
          </a:p>
          <a:p>
            <a:r>
              <a:rPr lang="en-US" sz="1000" dirty="0"/>
              <a:t> Living Cell Technologies Limited continue Phase II trial of </a:t>
            </a:r>
            <a:r>
              <a:rPr lang="en-US" sz="1000" dirty="0" smtClean="0"/>
              <a:t>NTCELL</a:t>
            </a:r>
            <a:endParaRPr lang="en-US" sz="1000" dirty="0">
              <a:latin typeface="+mj-lt"/>
            </a:endParaRPr>
          </a:p>
        </p:txBody>
      </p:sp>
      <p:sp>
        <p:nvSpPr>
          <p:cNvPr id="59" name="Text 58"/>
          <p:cNvSpPr txBox="1"/>
          <p:nvPr/>
        </p:nvSpPr>
        <p:spPr>
          <a:xfrm>
            <a:off x="7871568" y="2102505"/>
            <a:ext cx="1118075" cy="135421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MAO-B inhibitors shown to be neuroprotective</a:t>
            </a:r>
            <a:r>
              <a:rPr lang="en-US" sz="1000" dirty="0" smtClean="0">
                <a:solidFill>
                  <a:schemeClr val="accent5"/>
                </a:solidFill>
                <a:latin typeface="Calibri" panose="020F0502020204030204" pitchFamily="34" charset="0"/>
              </a:rPr>
              <a:t>.</a:t>
            </a:r>
            <a:endParaRPr lang="en-US" sz="1000" dirty="0"/>
          </a:p>
          <a:p>
            <a:endParaRPr lang="en-US" sz="1000" dirty="0" smtClean="0"/>
          </a:p>
          <a:p>
            <a:r>
              <a:rPr lang="en-US" sz="1000" dirty="0" smtClean="0"/>
              <a:t>Inhalable </a:t>
            </a:r>
            <a:r>
              <a:rPr lang="en-US" sz="1000" dirty="0"/>
              <a:t>form of L-dopa</a:t>
            </a:r>
            <a:r>
              <a:rPr lang="en-US" sz="1000" dirty="0" smtClean="0">
                <a:solidFill>
                  <a:schemeClr val="accent5"/>
                </a:solidFill>
                <a:latin typeface="Calibri" panose="020F0502020204030204" pitchFamily="34" charset="0"/>
              </a:rPr>
              <a:t> </a:t>
            </a:r>
          </a:p>
          <a:p>
            <a:endParaRPr lang="en-US" sz="1000" dirty="0">
              <a:solidFill>
                <a:schemeClr val="accent5"/>
              </a:solidFill>
              <a:latin typeface="Calibri" panose="020F0502020204030204" pitchFamily="34" charset="0"/>
            </a:endParaRPr>
          </a:p>
          <a:p>
            <a:r>
              <a:rPr lang="en-US" sz="1000" dirty="0" smtClean="0">
                <a:latin typeface="Calibri" panose="020F0502020204030204" pitchFamily="34" charset="0"/>
              </a:rPr>
              <a:t>Exenatide trial results expected </a:t>
            </a:r>
            <a:endParaRPr lang="en-US" sz="1000" dirty="0"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-25400"/>
            <a:ext cx="9144000" cy="1625600"/>
          </a:xfrm>
          <a:prstGeom prst="rect">
            <a:avLst/>
          </a:prstGeom>
          <a:gradFill>
            <a:gsLst>
              <a:gs pos="100000">
                <a:schemeClr val="bg1">
                  <a:lumMod val="75000"/>
                </a:schemeClr>
              </a:gs>
              <a:gs pos="79000">
                <a:srgbClr val="E3E3E3">
                  <a:lumMod val="33000"/>
                  <a:lumOff val="67000"/>
                  <a:alpha val="61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600200"/>
            <a:ext cx="9144000" cy="10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0" y="5359400"/>
            <a:ext cx="9144000" cy="10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5461000"/>
            <a:ext cx="9144000" cy="1397000"/>
          </a:xfrm>
          <a:prstGeom prst="rect">
            <a:avLst/>
          </a:prstGeom>
          <a:gradFill>
            <a:gsLst>
              <a:gs pos="100000">
                <a:schemeClr val="bg1">
                  <a:lumMod val="75000"/>
                </a:schemeClr>
              </a:gs>
              <a:gs pos="79000">
                <a:srgbClr val="E3E3E3">
                  <a:lumMod val="33000"/>
                  <a:lumOff val="67000"/>
                  <a:alpha val="57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53"/>
          <p:cNvSpPr txBox="1"/>
          <p:nvPr/>
        </p:nvSpPr>
        <p:spPr>
          <a:xfrm>
            <a:off x="304800" y="369094"/>
            <a:ext cx="8343900" cy="615553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r>
              <a:rPr lang="en-US" sz="2400" dirty="0"/>
              <a:t>Milestones in Parkinson’s Disease Research and Discovery </a:t>
            </a:r>
            <a:r>
              <a:rPr lang="en-US" sz="2400" dirty="0" smtClean="0"/>
              <a:t>(</a:t>
            </a:r>
            <a:r>
              <a:rPr lang="en-US" sz="2400" dirty="0"/>
              <a:t>Part </a:t>
            </a:r>
            <a:r>
              <a:rPr lang="en-US" sz="2400" dirty="0" smtClean="0"/>
              <a:t>2: Clinical trials  either recently completed or in </a:t>
            </a:r>
            <a:r>
              <a:rPr lang="en-US" sz="2400" dirty="0"/>
              <a:t>progress)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 53"/>
          <p:cNvSpPr txBox="1"/>
          <p:nvPr/>
        </p:nvSpPr>
        <p:spPr>
          <a:xfrm>
            <a:off x="444500" y="927100"/>
            <a:ext cx="8077200" cy="292101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Compiled by Frank &lt;https://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journeywithparkinsons.com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/&gt; and Simon &lt;https://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scienceofparkinsons.com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/&gt;</a:t>
            </a:r>
          </a:p>
        </p:txBody>
      </p:sp>
      <p:sp>
        <p:nvSpPr>
          <p:cNvPr id="28" name="Text 52"/>
          <p:cNvSpPr txBox="1"/>
          <p:nvPr/>
        </p:nvSpPr>
        <p:spPr>
          <a:xfrm>
            <a:off x="2347485" y="1995283"/>
            <a:ext cx="1221215" cy="15594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000" dirty="0"/>
              <a:t>Treatment of Parkinson’s Psychosis with </a:t>
            </a:r>
            <a:r>
              <a:rPr lang="en-US" sz="1000" dirty="0" err="1"/>
              <a:t>Nuplazid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 err="1"/>
              <a:t>Opicapone</a:t>
            </a:r>
            <a:r>
              <a:rPr lang="en-US" sz="1000" dirty="0"/>
              <a:t> </a:t>
            </a:r>
            <a:r>
              <a:rPr lang="en-US" sz="1000" dirty="0" smtClean="0"/>
              <a:t>(COMT Inhibitor) as </a:t>
            </a:r>
            <a:r>
              <a:rPr lang="en-US" sz="1000" dirty="0"/>
              <a:t>Adjunct to Levodopa </a:t>
            </a:r>
            <a:r>
              <a:rPr lang="en-US" sz="1000" dirty="0" smtClean="0"/>
              <a:t>Therapy</a:t>
            </a:r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39857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39" grpId="0" animBg="1"/>
      <p:bldP spid="40" grpId="0" animBg="1"/>
      <p:bldP spid="42" grpId="0" animBg="1"/>
      <p:bldP spid="43" grpId="0" animBg="1"/>
      <p:bldP spid="45" grpId="0" animBg="1"/>
      <p:bldP spid="46" grpId="0" animBg="1"/>
      <p:bldP spid="48" grpId="0" animBg="1"/>
      <p:bldP spid="49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9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4245</TotalTime>
  <Words>586</Words>
  <Application>Microsoft Macintosh PowerPoint</Application>
  <PresentationFormat>On-screen Show (4:3)</PresentationFormat>
  <Paragraphs>115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UNC-Chapel Hill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Church</dc:creator>
  <cp:lastModifiedBy>Frank Church</cp:lastModifiedBy>
  <cp:revision>96</cp:revision>
  <dcterms:created xsi:type="dcterms:W3CDTF">2017-04-03T12:28:50Z</dcterms:created>
  <dcterms:modified xsi:type="dcterms:W3CDTF">2017-04-11T00:30:46Z</dcterms:modified>
</cp:coreProperties>
</file>