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71" r:id="rId5"/>
    <p:sldId id="272" r:id="rId6"/>
    <p:sldId id="273" r:id="rId7"/>
    <p:sldId id="260" r:id="rId8"/>
    <p:sldId id="261" r:id="rId9"/>
    <p:sldId id="262" r:id="rId10"/>
    <p:sldId id="264" r:id="rId11"/>
    <p:sldId id="265" r:id="rId12"/>
    <p:sldId id="266" r:id="rId13"/>
    <p:sldId id="268" r:id="rId14"/>
    <p:sldId id="269" r:id="rId15"/>
    <p:sldId id="270" r:id="rId1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3"/>
  </p:normalViewPr>
  <p:slideViewPr>
    <p:cSldViewPr snapToGrid="0">
      <p:cViewPr>
        <p:scale>
          <a:sx n="200" d="100"/>
          <a:sy n="200" d="100"/>
        </p:scale>
        <p:origin x="-368" y="-6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60E8A-8DE6-F742-B776-B4A5C3BB9A1D}" type="datetimeFigureOut">
              <a:rPr lang="en-US" smtClean="0"/>
              <a:t>12/30/23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03EB4-58C3-FA48-8077-7FCE0F55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5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0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2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77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59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11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28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70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12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62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2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5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95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2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765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03EB4-58C3-FA48-8077-7FCE0F5506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47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77869-09A2-2F42-AAB7-A02FE2AE2BA3}" type="datetime1">
              <a:rPr lang="en-US" smtClean="0"/>
              <a:t>12/30/23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2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4FE6-134D-4C49-83AC-9583E3C08889}" type="datetime1">
              <a:rPr lang="en-US" smtClean="0"/>
              <a:t>12/30/23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4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9BCB4-9ACA-D64A-9E96-1649E156D95F}" type="datetime1">
              <a:rPr lang="en-US" smtClean="0"/>
              <a:t>12/30/23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1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DBC3-1204-6B4A-9A15-E8C551EE0FA5}" type="datetime1">
              <a:rPr lang="en-US" smtClean="0"/>
              <a:t>12/30/23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4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A1F7-CF3E-3E45-99D3-EAC4BB169517}" type="datetime1">
              <a:rPr lang="en-US" smtClean="0"/>
              <a:t>12/30/23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0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B6BB-16D1-C94A-A884-E9E590D5861D}" type="datetime1">
              <a:rPr lang="en-US" smtClean="0"/>
              <a:t>12/30/23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0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6CB0-FEE5-F647-9CDF-2BEEC5161A64}" type="datetime1">
              <a:rPr lang="en-US" smtClean="0"/>
              <a:t>12/30/23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3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5BB4-5679-264D-859C-F0D475EE6B09}" type="datetime1">
              <a:rPr lang="en-US" smtClean="0"/>
              <a:t>12/30/23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98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B90C7-6AD4-114F-A01B-43F21DC45967}" type="datetime1">
              <a:rPr lang="en-US" smtClean="0"/>
              <a:t>12/30/23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2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2AED-A125-9341-94EA-10D664BFC997}" type="datetime1">
              <a:rPr lang="en-US" smtClean="0"/>
              <a:t>12/30/23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3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2DC-83B8-4347-A091-B5FCDAF779E4}" type="datetime1">
              <a:rPr lang="en-US" smtClean="0"/>
              <a:t>12/30/23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4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701C-5FC7-784A-947F-DF69DF471A50}" type="datetime1">
              <a:rPr lang="en-US" smtClean="0"/>
              <a:t>12/30/23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57D81-BFB2-D24D-A922-1D26A8B2A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779236"/>
              </p:ext>
            </p:extLst>
          </p:nvPr>
        </p:nvGraphicFramePr>
        <p:xfrm>
          <a:off x="502849" y="809109"/>
          <a:ext cx="5794523" cy="77406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27328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684195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349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19634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6668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714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1027957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70706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6113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Symptom</a:t>
                      </a:r>
                      <a:r>
                        <a:rPr lang="en-US" sz="1200" baseline="30000" dirty="0">
                          <a:effectLst/>
                        </a:rPr>
                        <a:t>+</a:t>
                      </a:r>
                      <a:endParaRPr lang="en-US" sz="1200" baseline="30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Bradykinesia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0050" algn="l"/>
                        </a:tabLst>
                      </a:pPr>
                      <a:r>
                        <a:rPr lang="en-US" sz="900" dirty="0">
                          <a:effectLst/>
                        </a:rPr>
                        <a:t>Cognitive Changes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Constipation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24987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Depression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 Drooling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2495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Dystonia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Falls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Fatigue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Loss of smell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Pain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Poor Balance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Postural Instability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1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1667E10-85D9-4AC4-B652-069A464AF01C}"/>
              </a:ext>
            </a:extLst>
          </p:cNvPr>
          <p:cNvSpPr txBox="1"/>
          <p:nvPr/>
        </p:nvSpPr>
        <p:spPr>
          <a:xfrm>
            <a:off x="523526" y="8597900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C6544-120A-8774-DD2D-25BA05EF5B4A}"/>
              </a:ext>
            </a:extLst>
          </p:cNvPr>
          <p:cNvSpPr txBox="1"/>
          <p:nvPr/>
        </p:nvSpPr>
        <p:spPr>
          <a:xfrm>
            <a:off x="423752" y="144145"/>
            <a:ext cx="591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49C805-83F6-40E6-C169-ADA57CCF86A8}"/>
              </a:ext>
            </a:extLst>
          </p:cNvPr>
          <p:cNvSpPr txBox="1"/>
          <p:nvPr/>
        </p:nvSpPr>
        <p:spPr>
          <a:xfrm>
            <a:off x="402385" y="430140"/>
            <a:ext cx="290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1-6, 2024 (Week 1)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D4CD3-3A04-C64B-5130-8894D9440E89}"/>
              </a:ext>
            </a:extLst>
          </p:cNvPr>
          <p:cNvSpPr txBox="1"/>
          <p:nvPr/>
        </p:nvSpPr>
        <p:spPr>
          <a:xfrm>
            <a:off x="3166561" y="480067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C642F49-437B-2678-FA4E-B1AA6AA6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63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14354"/>
              </p:ext>
            </p:extLst>
          </p:nvPr>
        </p:nvGraphicFramePr>
        <p:xfrm>
          <a:off x="211426" y="747600"/>
          <a:ext cx="6243502" cy="759438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48657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27467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61483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50317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1576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1878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8767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Psychosis/Dementia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Rigidity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Skin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Sleep Problems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Slowness of Movement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Stiffness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 Stooped Posture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Sweating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Tremor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Trouble moving or walking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Urinary Incontinence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Vision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2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8DDF88D-C307-1BF1-0B14-5379C733E307}"/>
              </a:ext>
            </a:extLst>
          </p:cNvPr>
          <p:cNvSpPr txBox="1"/>
          <p:nvPr/>
        </p:nvSpPr>
        <p:spPr>
          <a:xfrm>
            <a:off x="211426" y="323320"/>
            <a:ext cx="2918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1-6, 2024 (Week 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C7AB6B-B4B5-689B-84CF-97A4F2CB0621}"/>
              </a:ext>
            </a:extLst>
          </p:cNvPr>
          <p:cNvSpPr txBox="1"/>
          <p:nvPr/>
        </p:nvSpPr>
        <p:spPr>
          <a:xfrm>
            <a:off x="3010950" y="378268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B8B7-6F78-E65B-6ED1-F76F0AE4DB42}"/>
              </a:ext>
            </a:extLst>
          </p:cNvPr>
          <p:cNvSpPr txBox="1"/>
          <p:nvPr/>
        </p:nvSpPr>
        <p:spPr>
          <a:xfrm>
            <a:off x="330200" y="50800"/>
            <a:ext cx="584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84CD8-03B3-1745-F85C-F5CB8DAA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2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84D08-3C5B-8084-60CC-5ED40F13BA3F}"/>
              </a:ext>
            </a:extLst>
          </p:cNvPr>
          <p:cNvSpPr txBox="1"/>
          <p:nvPr/>
        </p:nvSpPr>
        <p:spPr>
          <a:xfrm>
            <a:off x="74504" y="8407971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</p:spTree>
    <p:extLst>
      <p:ext uri="{BB962C8B-B14F-4D97-AF65-F5344CB8AC3E}">
        <p14:creationId xmlns:p14="http://schemas.microsoft.com/office/powerpoint/2010/main" val="1081543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552463"/>
              </p:ext>
            </p:extLst>
          </p:nvPr>
        </p:nvGraphicFramePr>
        <p:xfrm>
          <a:off x="254000" y="711168"/>
          <a:ext cx="6438764" cy="42873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43919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92831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1206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2478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6321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E86568-ECCB-C6BD-3A76-524CA74DEE35}"/>
              </a:ext>
            </a:extLst>
          </p:cNvPr>
          <p:cNvSpPr txBox="1"/>
          <p:nvPr/>
        </p:nvSpPr>
        <p:spPr>
          <a:xfrm>
            <a:off x="304936" y="66302"/>
            <a:ext cx="604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 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C31CF-629F-979A-7FAD-D72FF6B51812}"/>
              </a:ext>
            </a:extLst>
          </p:cNvPr>
          <p:cNvSpPr txBox="1"/>
          <p:nvPr/>
        </p:nvSpPr>
        <p:spPr>
          <a:xfrm>
            <a:off x="2965007" y="368622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B68D2-C5C5-2909-7EC1-CB38F341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8FD537-D5CD-2D98-AA48-2EF7300371A1}"/>
              </a:ext>
            </a:extLst>
          </p:cNvPr>
          <p:cNvSpPr txBox="1"/>
          <p:nvPr/>
        </p:nvSpPr>
        <p:spPr>
          <a:xfrm>
            <a:off x="1414463" y="551583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baseline="30000" dirty="0">
                <a:latin typeface="Palatino Linotype" panose="02040502050505030304" pitchFamily="18" charset="0"/>
              </a:rPr>
              <a:t>#How to Use the Parkinson’s Daily </a:t>
            </a:r>
            <a:r>
              <a:rPr lang="en-US" b="1" baseline="30000" dirty="0">
                <a:latin typeface="Palatino Linotype" panose="02040502050505030304" pitchFamily="18" charset="0"/>
              </a:rPr>
              <a:t>S</a:t>
            </a:r>
            <a:r>
              <a:rPr lang="en-US" sz="1800" b="1" baseline="30000" dirty="0">
                <a:latin typeface="Palatino Linotype" panose="02040502050505030304" pitchFamily="18" charset="0"/>
              </a:rPr>
              <a:t>corecard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EB7512-1E5B-AFD0-64E8-81176F64D120}"/>
              </a:ext>
            </a:extLst>
          </p:cNvPr>
          <p:cNvSpPr txBox="1"/>
          <p:nvPr/>
        </p:nvSpPr>
        <p:spPr>
          <a:xfrm>
            <a:off x="254000" y="5724997"/>
            <a:ext cx="6007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it in PPTX </a:t>
            </a:r>
            <a:r>
              <a:rPr lang="en-US" sz="1200" dirty="0" err="1">
                <a:latin typeface="Palatino Linotype" panose="02040502050505030304" pitchFamily="18" charset="0"/>
              </a:rPr>
              <a:t>powerpoint</a:t>
            </a:r>
            <a:r>
              <a:rPr lang="en-US" sz="1200" dirty="0">
                <a:latin typeface="Palatino Linotype" panose="02040502050505030304" pitchFamily="18" charset="0"/>
              </a:rPr>
              <a:t> (Microsoft) or convert the PDF to allow one to type on the form (need Adobe Acrobat). Or Print it out and write on it (which is likely what I will do.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Given on pages 1-2 are 24 common symptoms and left blank on page 3 is space for 6 more symptoms that. you may exhibit/possess.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There are 3 ways to describe/or rate your opinion, or your Care Partner, for each symptom, ranging from Mild, Moderate, and Severe.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Also listed are the days of the week, beginning with Sunday to Saturday.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for example, you have mild constipation on Mon, then place an “X” or some mark to denote that type of pain on that day of the week.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you are constipated all week, it may range in intensity from bad to worse and back to normal. By connecting the marked boxes gives you a sense of getting better, staying steady, or progressing some.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space for ‘’Notable Event” to list the date of an event, e.g., you had a vivid dream on Thursday, date month 2024, under “Sleep Problems.”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 final column gives you a chance to comment about that week for a symptom.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scoring description at the bottom of page 1 and 2 to calculate a score.  Remember, this is how you feel. It is not a comparison, but a sampling of you.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8F92B-A05F-7968-3728-EB351C58D2B5}"/>
              </a:ext>
            </a:extLst>
          </p:cNvPr>
          <p:cNvSpPr txBox="1"/>
          <p:nvPr/>
        </p:nvSpPr>
        <p:spPr>
          <a:xfrm>
            <a:off x="268423" y="4999399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0A6959-2F0D-C830-863B-02DA1B231BA2}"/>
              </a:ext>
            </a:extLst>
          </p:cNvPr>
          <p:cNvSpPr txBox="1"/>
          <p:nvPr/>
        </p:nvSpPr>
        <p:spPr>
          <a:xfrm>
            <a:off x="211426" y="323320"/>
            <a:ext cx="2918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1-6, 2024 (Week 1)</a:t>
            </a:r>
          </a:p>
        </p:txBody>
      </p:sp>
    </p:spTree>
    <p:extLst>
      <p:ext uri="{BB962C8B-B14F-4D97-AF65-F5344CB8AC3E}">
        <p14:creationId xmlns:p14="http://schemas.microsoft.com/office/powerpoint/2010/main" val="37097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502849" y="809109"/>
          <a:ext cx="5794523" cy="77406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27328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684195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349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19634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6668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714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1027957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70706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6113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Symptom</a:t>
                      </a:r>
                      <a:r>
                        <a:rPr lang="en-US" sz="1200" baseline="30000" dirty="0">
                          <a:effectLst/>
                        </a:rPr>
                        <a:t>+</a:t>
                      </a:r>
                      <a:endParaRPr lang="en-US" sz="1200" baseline="30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Bradykinesia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0050" algn="l"/>
                        </a:tabLst>
                      </a:pPr>
                      <a:r>
                        <a:rPr lang="en-US" sz="900" dirty="0">
                          <a:effectLst/>
                        </a:rPr>
                        <a:t>Cognitive Changes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Constipation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24987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Depression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 Drooling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2495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Dystonia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Falls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Fatigue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Loss of smell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Pain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Poor Balance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Postural Instability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1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1667E10-85D9-4AC4-B652-069A464AF01C}"/>
              </a:ext>
            </a:extLst>
          </p:cNvPr>
          <p:cNvSpPr txBox="1"/>
          <p:nvPr/>
        </p:nvSpPr>
        <p:spPr>
          <a:xfrm>
            <a:off x="523526" y="8597900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C6544-120A-8774-DD2D-25BA05EF5B4A}"/>
              </a:ext>
            </a:extLst>
          </p:cNvPr>
          <p:cNvSpPr txBox="1"/>
          <p:nvPr/>
        </p:nvSpPr>
        <p:spPr>
          <a:xfrm>
            <a:off x="423752" y="144145"/>
            <a:ext cx="591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49C805-83F6-40E6-C169-ADA57CCF86A8}"/>
              </a:ext>
            </a:extLst>
          </p:cNvPr>
          <p:cNvSpPr txBox="1"/>
          <p:nvPr/>
        </p:nvSpPr>
        <p:spPr>
          <a:xfrm>
            <a:off x="296550" y="430140"/>
            <a:ext cx="306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7-13, 2024 (Week 2)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D4CD3-3A04-C64B-5130-8894D9440E89}"/>
              </a:ext>
            </a:extLst>
          </p:cNvPr>
          <p:cNvSpPr txBox="1"/>
          <p:nvPr/>
        </p:nvSpPr>
        <p:spPr>
          <a:xfrm>
            <a:off x="3166561" y="480067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C642F49-437B-2678-FA4E-B1AA6AA6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53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11426" y="747600"/>
          <a:ext cx="6243502" cy="759438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48657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27467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61483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50317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1576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1878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8767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Psychosis/Dementia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Rigidity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Skin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Sleep Problems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Slowness of Movement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Stiffness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 Stooped Posture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Sweating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Tremor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Trouble moving or walking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Urinary Incontinence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Vision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2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1C7AB6B-B4B5-689B-84CF-97A4F2CB0621}"/>
              </a:ext>
            </a:extLst>
          </p:cNvPr>
          <p:cNvSpPr txBox="1"/>
          <p:nvPr/>
        </p:nvSpPr>
        <p:spPr>
          <a:xfrm>
            <a:off x="3010950" y="378268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B8B7-6F78-E65B-6ED1-F76F0AE4DB42}"/>
              </a:ext>
            </a:extLst>
          </p:cNvPr>
          <p:cNvSpPr txBox="1"/>
          <p:nvPr/>
        </p:nvSpPr>
        <p:spPr>
          <a:xfrm>
            <a:off x="330200" y="50800"/>
            <a:ext cx="584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84CD8-03B3-1745-F85C-F5CB8DAA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5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84D08-3C5B-8084-60CC-5ED40F13BA3F}"/>
              </a:ext>
            </a:extLst>
          </p:cNvPr>
          <p:cNvSpPr txBox="1"/>
          <p:nvPr/>
        </p:nvSpPr>
        <p:spPr>
          <a:xfrm>
            <a:off x="74504" y="8407971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218EC1-9ADB-0579-C5C3-D38BC201F4D4}"/>
              </a:ext>
            </a:extLst>
          </p:cNvPr>
          <p:cNvSpPr txBox="1"/>
          <p:nvPr/>
        </p:nvSpPr>
        <p:spPr>
          <a:xfrm>
            <a:off x="136317" y="312282"/>
            <a:ext cx="306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7-13, 2024 (Week 2)</a:t>
            </a:r>
          </a:p>
        </p:txBody>
      </p:sp>
    </p:spTree>
    <p:extLst>
      <p:ext uri="{BB962C8B-B14F-4D97-AF65-F5344CB8AC3E}">
        <p14:creationId xmlns:p14="http://schemas.microsoft.com/office/powerpoint/2010/main" val="84708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54000" y="711168"/>
          <a:ext cx="6438764" cy="42873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43919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92831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1206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2478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6321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E86568-ECCB-C6BD-3A76-524CA74DEE35}"/>
              </a:ext>
            </a:extLst>
          </p:cNvPr>
          <p:cNvSpPr txBox="1"/>
          <p:nvPr/>
        </p:nvSpPr>
        <p:spPr>
          <a:xfrm>
            <a:off x="304936" y="66302"/>
            <a:ext cx="604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 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C31CF-629F-979A-7FAD-D72FF6B51812}"/>
              </a:ext>
            </a:extLst>
          </p:cNvPr>
          <p:cNvSpPr txBox="1"/>
          <p:nvPr/>
        </p:nvSpPr>
        <p:spPr>
          <a:xfrm>
            <a:off x="2965007" y="368622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B68D2-C5C5-2909-7EC1-CB38F341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8F92B-A05F-7968-3728-EB351C58D2B5}"/>
              </a:ext>
            </a:extLst>
          </p:cNvPr>
          <p:cNvSpPr txBox="1"/>
          <p:nvPr/>
        </p:nvSpPr>
        <p:spPr>
          <a:xfrm>
            <a:off x="268423" y="4999399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44E942-C466-8D85-42D3-399850626E75}"/>
              </a:ext>
            </a:extLst>
          </p:cNvPr>
          <p:cNvSpPr txBox="1"/>
          <p:nvPr/>
        </p:nvSpPr>
        <p:spPr>
          <a:xfrm>
            <a:off x="124929" y="323668"/>
            <a:ext cx="306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7-13, 2024 (Week 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43D197-FEF2-B066-9D32-F5E3F9194BF9}"/>
              </a:ext>
            </a:extLst>
          </p:cNvPr>
          <p:cNvSpPr txBox="1"/>
          <p:nvPr/>
        </p:nvSpPr>
        <p:spPr>
          <a:xfrm>
            <a:off x="1414463" y="551583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baseline="30000" dirty="0">
                <a:latin typeface="Palatino Linotype" panose="02040502050505030304" pitchFamily="18" charset="0"/>
              </a:rPr>
              <a:t>#How to Use the Parkinson’s Daily </a:t>
            </a:r>
            <a:r>
              <a:rPr lang="en-US" b="1" baseline="30000" dirty="0">
                <a:latin typeface="Palatino Linotype" panose="02040502050505030304" pitchFamily="18" charset="0"/>
              </a:rPr>
              <a:t>S</a:t>
            </a:r>
            <a:r>
              <a:rPr lang="en-US" sz="1800" b="1" baseline="30000" dirty="0">
                <a:latin typeface="Palatino Linotype" panose="02040502050505030304" pitchFamily="18" charset="0"/>
              </a:rPr>
              <a:t>corecard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9E1A5E-6989-1BA7-6649-3E47E39704B4}"/>
              </a:ext>
            </a:extLst>
          </p:cNvPr>
          <p:cNvSpPr txBox="1"/>
          <p:nvPr/>
        </p:nvSpPr>
        <p:spPr>
          <a:xfrm>
            <a:off x="254000" y="5724997"/>
            <a:ext cx="6007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it in PPTX </a:t>
            </a:r>
            <a:r>
              <a:rPr lang="en-US" sz="1200" dirty="0" err="1">
                <a:latin typeface="Palatino Linotype" panose="02040502050505030304" pitchFamily="18" charset="0"/>
              </a:rPr>
              <a:t>powerpoint</a:t>
            </a:r>
            <a:r>
              <a:rPr lang="en-US" sz="1200" dirty="0">
                <a:latin typeface="Palatino Linotype" panose="02040502050505030304" pitchFamily="18" charset="0"/>
              </a:rPr>
              <a:t> (Microsoft) or convert the PDF to allow one to type on the form (need Adobe Acrobat). Or Print it out and write on it (which is likely what I will do.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Given on pages 1-2 are 24 common symptoms and left blank on page 3 is space for 6 more symptoms that. you may exhibit/possess.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There are 3 ways to describe/or rate your opinion, or your Care Partner, for each symptom, ranging from Mild, Moderate, and Severe.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Also listed are the days of the week, beginning with Sunday to Saturday.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for example, you have mild constipation on Mon, then place an “X” or some mark to denote that type of pain on that day of the week.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you are constipated all week, it may range in intensity from bad to worse and back to normal. By connecting the marked boxes gives you a sense of getting better, staying steady, or progressing some.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space for ‘’Notable Event” to list the date of an event, e.g., you had a vivid dream on Thursday, date month 2024, under “Sleep Problems.”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 final column gives you a chance to comment about that week for a symptom.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scoring description at the bottom of page 1 and 2 to calculate a score.  Remember, this is how you feel. It is not a comparison, but a sampling of you.</a:t>
            </a:r>
          </a:p>
        </p:txBody>
      </p:sp>
    </p:spTree>
    <p:extLst>
      <p:ext uri="{BB962C8B-B14F-4D97-AF65-F5344CB8AC3E}">
        <p14:creationId xmlns:p14="http://schemas.microsoft.com/office/powerpoint/2010/main" val="2829128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502849" y="809109"/>
          <a:ext cx="5794523" cy="77406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27328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684195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349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19634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6668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714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1027957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70706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6113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Symptom</a:t>
                      </a:r>
                      <a:r>
                        <a:rPr lang="en-US" sz="1200" baseline="30000" dirty="0">
                          <a:effectLst/>
                        </a:rPr>
                        <a:t>+</a:t>
                      </a:r>
                      <a:endParaRPr lang="en-US" sz="1200" baseline="30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Bradykinesia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0050" algn="l"/>
                        </a:tabLst>
                      </a:pPr>
                      <a:r>
                        <a:rPr lang="en-US" sz="900" dirty="0">
                          <a:effectLst/>
                        </a:rPr>
                        <a:t>Cognitive Changes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Constipation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24987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Depression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 Drooling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2495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Dystonia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Falls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Fatigue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Loss of smell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Pain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Poor Balance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Postural Instability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1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1667E10-85D9-4AC4-B652-069A464AF01C}"/>
              </a:ext>
            </a:extLst>
          </p:cNvPr>
          <p:cNvSpPr txBox="1"/>
          <p:nvPr/>
        </p:nvSpPr>
        <p:spPr>
          <a:xfrm>
            <a:off x="523526" y="8597900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C6544-120A-8774-DD2D-25BA05EF5B4A}"/>
              </a:ext>
            </a:extLst>
          </p:cNvPr>
          <p:cNvSpPr txBox="1"/>
          <p:nvPr/>
        </p:nvSpPr>
        <p:spPr>
          <a:xfrm>
            <a:off x="423752" y="144145"/>
            <a:ext cx="591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49C805-83F6-40E6-C169-ADA57CCF86A8}"/>
              </a:ext>
            </a:extLst>
          </p:cNvPr>
          <p:cNvSpPr txBox="1"/>
          <p:nvPr/>
        </p:nvSpPr>
        <p:spPr>
          <a:xfrm>
            <a:off x="281734" y="430140"/>
            <a:ext cx="316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14-20, 2024 (Week 3)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D4CD3-3A04-C64B-5130-8894D9440E89}"/>
              </a:ext>
            </a:extLst>
          </p:cNvPr>
          <p:cNvSpPr txBox="1"/>
          <p:nvPr/>
        </p:nvSpPr>
        <p:spPr>
          <a:xfrm>
            <a:off x="3217361" y="480067"/>
            <a:ext cx="3443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C642F49-437B-2678-FA4E-B1AA6AA6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7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11426" y="747600"/>
          <a:ext cx="6243502" cy="759438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48657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27467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61483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50317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1576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1878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8767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Psychosis/Dementia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Rigidity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Skin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Sleep Problems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Slowness of Movement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Stiffness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 Stooped Posture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Sweating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Tremor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Trouble moving or walking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Urinary Incontinence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Vision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2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1C7AB6B-B4B5-689B-84CF-97A4F2CB0621}"/>
              </a:ext>
            </a:extLst>
          </p:cNvPr>
          <p:cNvSpPr txBox="1"/>
          <p:nvPr/>
        </p:nvSpPr>
        <p:spPr>
          <a:xfrm>
            <a:off x="3010950" y="378268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B8B7-6F78-E65B-6ED1-F76F0AE4DB42}"/>
              </a:ext>
            </a:extLst>
          </p:cNvPr>
          <p:cNvSpPr txBox="1"/>
          <p:nvPr/>
        </p:nvSpPr>
        <p:spPr>
          <a:xfrm>
            <a:off x="330200" y="50800"/>
            <a:ext cx="584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84CD8-03B3-1745-F85C-F5CB8DAA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8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84D08-3C5B-8084-60CC-5ED40F13BA3F}"/>
              </a:ext>
            </a:extLst>
          </p:cNvPr>
          <p:cNvSpPr txBox="1"/>
          <p:nvPr/>
        </p:nvSpPr>
        <p:spPr>
          <a:xfrm>
            <a:off x="74504" y="8407971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22AE6F-A1C0-0CB7-D0F5-CCB45EFA111A}"/>
              </a:ext>
            </a:extLst>
          </p:cNvPr>
          <p:cNvSpPr txBox="1"/>
          <p:nvPr/>
        </p:nvSpPr>
        <p:spPr>
          <a:xfrm>
            <a:off x="40434" y="341240"/>
            <a:ext cx="316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14-20, 2024 (Week 3)</a:t>
            </a:r>
          </a:p>
        </p:txBody>
      </p:sp>
    </p:spTree>
    <p:extLst>
      <p:ext uri="{BB962C8B-B14F-4D97-AF65-F5344CB8AC3E}">
        <p14:creationId xmlns:p14="http://schemas.microsoft.com/office/powerpoint/2010/main" val="405837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54000" y="711168"/>
          <a:ext cx="6438764" cy="42873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43919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92831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1206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2478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6321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E86568-ECCB-C6BD-3A76-524CA74DEE35}"/>
              </a:ext>
            </a:extLst>
          </p:cNvPr>
          <p:cNvSpPr txBox="1"/>
          <p:nvPr/>
        </p:nvSpPr>
        <p:spPr>
          <a:xfrm>
            <a:off x="304936" y="66302"/>
            <a:ext cx="604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 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C31CF-629F-979A-7FAD-D72FF6B51812}"/>
              </a:ext>
            </a:extLst>
          </p:cNvPr>
          <p:cNvSpPr txBox="1"/>
          <p:nvPr/>
        </p:nvSpPr>
        <p:spPr>
          <a:xfrm>
            <a:off x="3003107" y="368622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B68D2-C5C5-2909-7EC1-CB38F341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8FD537-D5CD-2D98-AA48-2EF7300371A1}"/>
              </a:ext>
            </a:extLst>
          </p:cNvPr>
          <p:cNvSpPr txBox="1"/>
          <p:nvPr/>
        </p:nvSpPr>
        <p:spPr>
          <a:xfrm>
            <a:off x="1414463" y="567458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baseline="30000" dirty="0">
                <a:latin typeface="Palatino Linotype" panose="02040502050505030304" pitchFamily="18" charset="0"/>
              </a:rPr>
              <a:t>#How to Use the Parkinson’s Daily </a:t>
            </a:r>
            <a:r>
              <a:rPr lang="en-US" b="1" baseline="30000" dirty="0">
                <a:latin typeface="Palatino Linotype" panose="02040502050505030304" pitchFamily="18" charset="0"/>
              </a:rPr>
              <a:t>S</a:t>
            </a:r>
            <a:r>
              <a:rPr lang="en-US" sz="1800" b="1" baseline="30000" dirty="0">
                <a:latin typeface="Palatino Linotype" panose="02040502050505030304" pitchFamily="18" charset="0"/>
              </a:rPr>
              <a:t>corecard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EB7512-1E5B-AFD0-64E8-81176F64D120}"/>
              </a:ext>
            </a:extLst>
          </p:cNvPr>
          <p:cNvSpPr txBox="1"/>
          <p:nvPr/>
        </p:nvSpPr>
        <p:spPr>
          <a:xfrm>
            <a:off x="254000" y="5940897"/>
            <a:ext cx="6007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Either write on it PPTX </a:t>
            </a:r>
            <a:r>
              <a:rPr lang="en-US" sz="1200" dirty="0" err="1">
                <a:latin typeface="Palatino Linotype" panose="02040502050505030304" pitchFamily="18" charset="0"/>
              </a:rPr>
              <a:t>powerpoint</a:t>
            </a:r>
            <a:r>
              <a:rPr lang="en-US" sz="1200" dirty="0">
                <a:latin typeface="Palatino Linotype" panose="02040502050505030304" pitchFamily="18" charset="0"/>
              </a:rPr>
              <a:t> (Microsoft) or covert the PDF to take </a:t>
            </a:r>
            <a:r>
              <a:rPr lang="en-US" sz="1200" dirty="0" err="1">
                <a:latin typeface="Palatino Linotype" panose="02040502050505030304" pitchFamily="18" charset="0"/>
              </a:rPr>
              <a:t>noteable</a:t>
            </a:r>
            <a:r>
              <a:rPr lang="en-US" sz="1200" dirty="0">
                <a:latin typeface="Palatino Linotype" panose="02040502050505030304" pitchFamily="18" charset="0"/>
              </a:rPr>
              <a:t> (need Adobe Acrobat). Or Print it out and write on it (which is likely what I will do.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Given on pages 1-2 are 24 common symptoms and left blank on page 3 is space for 6 more symptoms that. you may exhibit/possess.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There are 3 ways to describe/or rate your opinion, or your Care Partner, for each symptom, ranging from Mild, Moderate, and Severe.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Also listed are the days of the week, beginning with Sunday to Saturday.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for example. You have mild constipation on Mon, then place an “X” or some mark to denote that type of pain on what day of the week,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</a:t>
            </a:r>
            <a:r>
              <a:rPr lang="en-US" sz="1200" dirty="0" err="1">
                <a:latin typeface="Palatino Linotype" panose="02040502050505030304" pitchFamily="18" charset="0"/>
              </a:rPr>
              <a:t>yoi</a:t>
            </a:r>
            <a:r>
              <a:rPr lang="en-US" sz="1200" dirty="0">
                <a:latin typeface="Palatino Linotype" panose="02040502050505030304" pitchFamily="18" charset="0"/>
              </a:rPr>
              <a:t> are constipated all week, it may range in intensity from bad  to worse and back to normal. By connecting the marked boxes gives you a sense of getting better, staying steady, or progressing some.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space for ‘’Notable Event” to list the date of an event, e.g., you had a vivid dream on Thursday, date month 2024, under “Sleep Problems.”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 final column gives you a chance to comment about that week for a symptom.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scoring description at the bottom of page 1 and 2 to calculate a score.  Remember, this is h2 you feel. It is not a comparison, but a sampling of </a:t>
            </a:r>
            <a:r>
              <a:rPr lang="en-US" sz="1200" dirty="0" err="1">
                <a:latin typeface="Palatino Linotype" panose="02040502050505030304" pitchFamily="18" charset="0"/>
              </a:rPr>
              <a:t>yo</a:t>
            </a:r>
            <a:r>
              <a:rPr lang="en-US" sz="1200" dirty="0"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8F92B-A05F-7968-3728-EB351C58D2B5}"/>
              </a:ext>
            </a:extLst>
          </p:cNvPr>
          <p:cNvSpPr txBox="1"/>
          <p:nvPr/>
        </p:nvSpPr>
        <p:spPr>
          <a:xfrm>
            <a:off x="268423" y="4999399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2C0E6-9C70-304A-F31D-9E13936D121B}"/>
              </a:ext>
            </a:extLst>
          </p:cNvPr>
          <p:cNvSpPr txBox="1"/>
          <p:nvPr/>
        </p:nvSpPr>
        <p:spPr>
          <a:xfrm>
            <a:off x="59484" y="334890"/>
            <a:ext cx="316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14-20, 2024 (Week 3)</a:t>
            </a:r>
          </a:p>
        </p:txBody>
      </p:sp>
    </p:spTree>
    <p:extLst>
      <p:ext uri="{BB962C8B-B14F-4D97-AF65-F5344CB8AC3E}">
        <p14:creationId xmlns:p14="http://schemas.microsoft.com/office/powerpoint/2010/main" val="97882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502849" y="809109"/>
          <a:ext cx="5794523" cy="77406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27328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684195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349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19634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6668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714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1027957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70706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6113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Symptom</a:t>
                      </a:r>
                      <a:r>
                        <a:rPr lang="en-US" sz="1200" baseline="30000" dirty="0">
                          <a:effectLst/>
                        </a:rPr>
                        <a:t>+</a:t>
                      </a:r>
                      <a:endParaRPr lang="en-US" sz="1200" baseline="30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Bradykinesia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0050" algn="l"/>
                        </a:tabLst>
                      </a:pPr>
                      <a:r>
                        <a:rPr lang="en-US" sz="900" dirty="0">
                          <a:effectLst/>
                        </a:rPr>
                        <a:t>Cognitive Changes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Constipation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24987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Depression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 Drooling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2495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Dystonia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Falls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Fatigue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Loss of smell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Pain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Poor Balance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Postural Instability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1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1667E10-85D9-4AC4-B652-069A464AF01C}"/>
              </a:ext>
            </a:extLst>
          </p:cNvPr>
          <p:cNvSpPr txBox="1"/>
          <p:nvPr/>
        </p:nvSpPr>
        <p:spPr>
          <a:xfrm>
            <a:off x="523526" y="8597900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C6544-120A-8774-DD2D-25BA05EF5B4A}"/>
              </a:ext>
            </a:extLst>
          </p:cNvPr>
          <p:cNvSpPr txBox="1"/>
          <p:nvPr/>
        </p:nvSpPr>
        <p:spPr>
          <a:xfrm>
            <a:off x="423752" y="144145"/>
            <a:ext cx="591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49C805-83F6-40E6-C169-ADA57CCF86A8}"/>
              </a:ext>
            </a:extLst>
          </p:cNvPr>
          <p:cNvSpPr txBox="1"/>
          <p:nvPr/>
        </p:nvSpPr>
        <p:spPr>
          <a:xfrm>
            <a:off x="275384" y="430140"/>
            <a:ext cx="315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21-27, 2024 (Week 4)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D4CD3-3A04-C64B-5130-8894D9440E89}"/>
              </a:ext>
            </a:extLst>
          </p:cNvPr>
          <p:cNvSpPr txBox="1"/>
          <p:nvPr/>
        </p:nvSpPr>
        <p:spPr>
          <a:xfrm>
            <a:off x="3223711" y="480067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C642F49-437B-2678-FA4E-B1AA6AA6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68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11426" y="747600"/>
          <a:ext cx="6243502" cy="759438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48657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27467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61483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50317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1576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1878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8767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Psychosis/Dementia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Rigidity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Skin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Sleep Problems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Slowness of Movement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Stiffness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 Stooped Posture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Sweating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Tremor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Trouble moving or walking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Urinary Incontinence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Vision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2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1C7AB6B-B4B5-689B-84CF-97A4F2CB0621}"/>
              </a:ext>
            </a:extLst>
          </p:cNvPr>
          <p:cNvSpPr txBox="1"/>
          <p:nvPr/>
        </p:nvSpPr>
        <p:spPr>
          <a:xfrm>
            <a:off x="3049050" y="378268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B8B7-6F78-E65B-6ED1-F76F0AE4DB42}"/>
              </a:ext>
            </a:extLst>
          </p:cNvPr>
          <p:cNvSpPr txBox="1"/>
          <p:nvPr/>
        </p:nvSpPr>
        <p:spPr>
          <a:xfrm>
            <a:off x="330200" y="50800"/>
            <a:ext cx="584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84CD8-03B3-1745-F85C-F5CB8DAA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11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84D08-3C5B-8084-60CC-5ED40F13BA3F}"/>
              </a:ext>
            </a:extLst>
          </p:cNvPr>
          <p:cNvSpPr txBox="1"/>
          <p:nvPr/>
        </p:nvSpPr>
        <p:spPr>
          <a:xfrm>
            <a:off x="74504" y="8407971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D87C4E-9A00-5696-2854-56F1D4AC313E}"/>
              </a:ext>
            </a:extLst>
          </p:cNvPr>
          <p:cNvSpPr txBox="1"/>
          <p:nvPr/>
        </p:nvSpPr>
        <p:spPr>
          <a:xfrm>
            <a:off x="78534" y="341240"/>
            <a:ext cx="315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21-27, 2024 (Week 4)</a:t>
            </a:r>
          </a:p>
        </p:txBody>
      </p:sp>
    </p:spTree>
    <p:extLst>
      <p:ext uri="{BB962C8B-B14F-4D97-AF65-F5344CB8AC3E}">
        <p14:creationId xmlns:p14="http://schemas.microsoft.com/office/powerpoint/2010/main" val="3634998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54000" y="711168"/>
          <a:ext cx="6438764" cy="42873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43919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92831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1206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2478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6321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E86568-ECCB-C6BD-3A76-524CA74DEE35}"/>
              </a:ext>
            </a:extLst>
          </p:cNvPr>
          <p:cNvSpPr txBox="1"/>
          <p:nvPr/>
        </p:nvSpPr>
        <p:spPr>
          <a:xfrm>
            <a:off x="304936" y="66302"/>
            <a:ext cx="604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 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C31CF-629F-979A-7FAD-D72FF6B51812}"/>
              </a:ext>
            </a:extLst>
          </p:cNvPr>
          <p:cNvSpPr txBox="1"/>
          <p:nvPr/>
        </p:nvSpPr>
        <p:spPr>
          <a:xfrm>
            <a:off x="3034857" y="387672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B68D2-C5C5-2909-7EC1-CB38F341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8F92B-A05F-7968-3728-EB351C58D2B5}"/>
              </a:ext>
            </a:extLst>
          </p:cNvPr>
          <p:cNvSpPr txBox="1"/>
          <p:nvPr/>
        </p:nvSpPr>
        <p:spPr>
          <a:xfrm>
            <a:off x="268423" y="4999399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8DE1D-1DC6-FB92-7418-9297CB4AA812}"/>
              </a:ext>
            </a:extLst>
          </p:cNvPr>
          <p:cNvSpPr txBox="1"/>
          <p:nvPr/>
        </p:nvSpPr>
        <p:spPr>
          <a:xfrm>
            <a:off x="84884" y="360290"/>
            <a:ext cx="315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21-27, 2024 (Week 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E92D1C-518C-88E1-48C4-613107D29D39}"/>
              </a:ext>
            </a:extLst>
          </p:cNvPr>
          <p:cNvSpPr txBox="1"/>
          <p:nvPr/>
        </p:nvSpPr>
        <p:spPr>
          <a:xfrm>
            <a:off x="1414463" y="551583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baseline="30000" dirty="0">
                <a:latin typeface="Palatino Linotype" panose="02040502050505030304" pitchFamily="18" charset="0"/>
              </a:rPr>
              <a:t>#How to Use the Parkinson’s Daily </a:t>
            </a:r>
            <a:r>
              <a:rPr lang="en-US" b="1" baseline="30000" dirty="0">
                <a:latin typeface="Palatino Linotype" panose="02040502050505030304" pitchFamily="18" charset="0"/>
              </a:rPr>
              <a:t>S</a:t>
            </a:r>
            <a:r>
              <a:rPr lang="en-US" sz="1800" b="1" baseline="30000" dirty="0">
                <a:latin typeface="Palatino Linotype" panose="02040502050505030304" pitchFamily="18" charset="0"/>
              </a:rPr>
              <a:t>corecard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501FB2-4995-F5D7-0B3B-00A899ADAAFF}"/>
              </a:ext>
            </a:extLst>
          </p:cNvPr>
          <p:cNvSpPr txBox="1"/>
          <p:nvPr/>
        </p:nvSpPr>
        <p:spPr>
          <a:xfrm>
            <a:off x="254000" y="5724997"/>
            <a:ext cx="6007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it in PPTX </a:t>
            </a:r>
            <a:r>
              <a:rPr lang="en-US" sz="1200" dirty="0" err="1">
                <a:latin typeface="Palatino Linotype" panose="02040502050505030304" pitchFamily="18" charset="0"/>
              </a:rPr>
              <a:t>powerpoint</a:t>
            </a:r>
            <a:r>
              <a:rPr lang="en-US" sz="1200" dirty="0">
                <a:latin typeface="Palatino Linotype" panose="02040502050505030304" pitchFamily="18" charset="0"/>
              </a:rPr>
              <a:t> (Microsoft) or convert the PDF to allow one to type on the form (need Adobe Acrobat). Or Print it out and write on it (which is likely what I will do.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Given on pages 1-2 are 24 common symptoms and left blank on page 3 is space for 6 more symptoms that. you may exhibit/possess.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There are 3 ways to describe/or rate your opinion, or your Care Partner, for each symptom, ranging from Mild, Moderate, and Severe.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Also listed are the days of the week, beginning with Sunday to Saturday.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for example, you have mild constipation on Mon, then place an “X” or some mark to denote that type of pain on that day of the week.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you are constipated all week, it may range in intensity from bad to worse and back to normal. By connecting the marked boxes gives you a sense of getting better, staying steady, or progressing some.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space for ‘’Notable Event” to list the date of an event, e.g., you had a vivid dream on Thursday, date month 2024, under “Sleep Problems.”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 final column gives you a chance to comment about that week for a symptom.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scoring description at the bottom of page 1 and 2 to calculate a score.  Remember, this is how you feel. It is not a comparison, but a sampling of you.</a:t>
            </a:r>
          </a:p>
        </p:txBody>
      </p:sp>
    </p:spTree>
    <p:extLst>
      <p:ext uri="{BB962C8B-B14F-4D97-AF65-F5344CB8AC3E}">
        <p14:creationId xmlns:p14="http://schemas.microsoft.com/office/powerpoint/2010/main" val="3833026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502849" y="809109"/>
          <a:ext cx="5794523" cy="77406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27328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684195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349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19634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206735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6668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714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1027957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70706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6113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Symptom</a:t>
                      </a:r>
                      <a:r>
                        <a:rPr lang="en-US" sz="1200" baseline="30000" dirty="0">
                          <a:effectLst/>
                        </a:rPr>
                        <a:t>+</a:t>
                      </a:r>
                      <a:endParaRPr lang="en-US" sz="1200" baseline="30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Bradykinesia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0050" algn="l"/>
                        </a:tabLst>
                      </a:pPr>
                      <a:r>
                        <a:rPr lang="en-US" sz="900" dirty="0">
                          <a:effectLst/>
                        </a:rPr>
                        <a:t>Cognitive Changes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Constipation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24987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Depression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  Drooling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2495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Dystonia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Falls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Fatigue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Loss of smell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Pain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Poor Balance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</a:rPr>
                        <a:t>Postural Instability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1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1667E10-85D9-4AC4-B652-069A464AF01C}"/>
              </a:ext>
            </a:extLst>
          </p:cNvPr>
          <p:cNvSpPr txBox="1"/>
          <p:nvPr/>
        </p:nvSpPr>
        <p:spPr>
          <a:xfrm>
            <a:off x="523526" y="8597900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C6544-120A-8774-DD2D-25BA05EF5B4A}"/>
              </a:ext>
            </a:extLst>
          </p:cNvPr>
          <p:cNvSpPr txBox="1"/>
          <p:nvPr/>
        </p:nvSpPr>
        <p:spPr>
          <a:xfrm>
            <a:off x="423752" y="144145"/>
            <a:ext cx="591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49C805-83F6-40E6-C169-ADA57CCF86A8}"/>
              </a:ext>
            </a:extLst>
          </p:cNvPr>
          <p:cNvSpPr txBox="1"/>
          <p:nvPr/>
        </p:nvSpPr>
        <p:spPr>
          <a:xfrm>
            <a:off x="249984" y="430140"/>
            <a:ext cx="3179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28-31, 2024 (Week 5)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D4CD3-3A04-C64B-5130-8894D9440E89}"/>
              </a:ext>
            </a:extLst>
          </p:cNvPr>
          <p:cNvSpPr txBox="1"/>
          <p:nvPr/>
        </p:nvSpPr>
        <p:spPr>
          <a:xfrm>
            <a:off x="3211011" y="480067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C642F49-437B-2678-FA4E-B1AA6AA6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54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11426" y="747600"/>
          <a:ext cx="6243502" cy="759438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48657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27467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61483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50317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61576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1878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8767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Psychosis/Dementia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Rigidity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Skin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r>
                        <a:rPr lang="en-US" sz="1000" dirty="0">
                          <a:effectLst/>
                        </a:rPr>
                        <a:t>Sleep Problems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Slowness of Movement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Stiffness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43235"/>
                  </a:ext>
                </a:extLst>
              </a:tr>
              <a:tr h="2490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 Stooped Posture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8730180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4720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431740"/>
                  </a:ext>
                </a:extLst>
              </a:tr>
              <a:tr h="21387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Sweating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382857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26551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442878"/>
                  </a:ext>
                </a:extLst>
              </a:tr>
              <a:tr h="137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Tremor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086603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54536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7103542"/>
                  </a:ext>
                </a:extLst>
              </a:tr>
              <a:tr h="2372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Trouble moving or walking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34008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4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0155757"/>
                  </a:ext>
                </a:extLst>
              </a:tr>
              <a:tr h="2202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Urinary Incontinence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36918791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72173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534377"/>
                  </a:ext>
                </a:extLst>
              </a:tr>
              <a:tr h="3056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</a:rPr>
                        <a:t>Vision Changes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7726765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35139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2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1C7AB6B-B4B5-689B-84CF-97A4F2CB0621}"/>
              </a:ext>
            </a:extLst>
          </p:cNvPr>
          <p:cNvSpPr txBox="1"/>
          <p:nvPr/>
        </p:nvSpPr>
        <p:spPr>
          <a:xfrm>
            <a:off x="3042700" y="352868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8B8B7-6F78-E65B-6ED1-F76F0AE4DB42}"/>
              </a:ext>
            </a:extLst>
          </p:cNvPr>
          <p:cNvSpPr txBox="1"/>
          <p:nvPr/>
        </p:nvSpPr>
        <p:spPr>
          <a:xfrm>
            <a:off x="330200" y="50800"/>
            <a:ext cx="584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84CD8-03B3-1745-F85C-F5CB8DAA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14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84D08-3C5B-8084-60CC-5ED40F13BA3F}"/>
              </a:ext>
            </a:extLst>
          </p:cNvPr>
          <p:cNvSpPr txBox="1"/>
          <p:nvPr/>
        </p:nvSpPr>
        <p:spPr>
          <a:xfrm>
            <a:off x="74504" y="8407971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0214EA-5FBF-09CC-D348-DA1B7AD7F078}"/>
              </a:ext>
            </a:extLst>
          </p:cNvPr>
          <p:cNvSpPr txBox="1"/>
          <p:nvPr/>
        </p:nvSpPr>
        <p:spPr>
          <a:xfrm>
            <a:off x="81068" y="306964"/>
            <a:ext cx="3179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28-31, 2024 (Week 5)</a:t>
            </a:r>
          </a:p>
        </p:txBody>
      </p:sp>
    </p:spTree>
    <p:extLst>
      <p:ext uri="{BB962C8B-B14F-4D97-AF65-F5344CB8AC3E}">
        <p14:creationId xmlns:p14="http://schemas.microsoft.com/office/powerpoint/2010/main" val="3306355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C148A3-B6CD-9AC0-6D2A-9CBCA3624545}"/>
              </a:ext>
            </a:extLst>
          </p:cNvPr>
          <p:cNvGraphicFramePr>
            <a:graphicFrameLocks noGrp="1"/>
          </p:cNvGraphicFramePr>
          <p:nvPr/>
        </p:nvGraphicFramePr>
        <p:xfrm>
          <a:off x="254000" y="711168"/>
          <a:ext cx="6438764" cy="42873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43919">
                  <a:extLst>
                    <a:ext uri="{9D8B030D-6E8A-4147-A177-3AD203B41FA5}">
                      <a16:colId xmlns:a16="http://schemas.microsoft.com/office/drawing/2014/main" val="26929591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12909816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4485453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778792531"/>
                    </a:ext>
                  </a:extLst>
                </a:gridCol>
                <a:gridCol w="184150">
                  <a:extLst>
                    <a:ext uri="{9D8B030D-6E8A-4147-A177-3AD203B41FA5}">
                      <a16:colId xmlns:a16="http://schemas.microsoft.com/office/drawing/2014/main" val="1681090067"/>
                    </a:ext>
                  </a:extLst>
                </a:gridCol>
                <a:gridCol w="192831">
                  <a:extLst>
                    <a:ext uri="{9D8B030D-6E8A-4147-A177-3AD203B41FA5}">
                      <a16:colId xmlns:a16="http://schemas.microsoft.com/office/drawing/2014/main" val="2999066803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1685125439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13202604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67015769"/>
                    </a:ext>
                  </a:extLst>
                </a:gridCol>
                <a:gridCol w="912069">
                  <a:extLst>
                    <a:ext uri="{9D8B030D-6E8A-4147-A177-3AD203B41FA5}">
                      <a16:colId xmlns:a16="http://schemas.microsoft.com/office/drawing/2014/main" val="2395112347"/>
                    </a:ext>
                  </a:extLst>
                </a:gridCol>
                <a:gridCol w="1691295">
                  <a:extLst>
                    <a:ext uri="{9D8B030D-6E8A-4147-A177-3AD203B41FA5}">
                      <a16:colId xmlns:a16="http://schemas.microsoft.com/office/drawing/2014/main" val="2062945799"/>
                    </a:ext>
                  </a:extLst>
                </a:gridCol>
              </a:tblGrid>
              <a:tr h="528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Symptom</a:t>
                      </a:r>
                      <a:r>
                        <a:rPr lang="en-US" sz="1100" baseline="30000" dirty="0">
                          <a:effectLst/>
                        </a:rPr>
                        <a:t>+</a:t>
                      </a:r>
                      <a:endParaRPr lang="en-US" sz="11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Score</a:t>
                      </a:r>
                      <a:endParaRPr lang="en-US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SUN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TUES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THURS</a:t>
                      </a:r>
                      <a:endParaRPr lang="en-US" sz="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FRI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</a:t>
                      </a:r>
                      <a:endParaRPr lang="en-US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Notable Event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Comments/Summary (</a:t>
                      </a:r>
                      <a:r>
                        <a:rPr lang="en-US" sz="1000" dirty="0" err="1">
                          <a:effectLst/>
                        </a:rPr>
                        <a:t>PwP</a:t>
                      </a:r>
                      <a:r>
                        <a:rPr lang="en-US" sz="1000" dirty="0">
                          <a:effectLst/>
                        </a:rPr>
                        <a:t>, Care Partner, Other)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71266523"/>
                  </a:ext>
                </a:extLst>
              </a:tr>
              <a:tr h="1934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536881528"/>
                  </a:ext>
                </a:extLst>
              </a:tr>
              <a:tr h="2365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3628068124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Severe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effectLst/>
                        </a:rPr>
                        <a:t> </a:t>
                      </a: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>
                          <a:effectLst/>
                        </a:rPr>
                        <a:t> </a:t>
                      </a: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u="none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010738"/>
                  </a:ext>
                </a:extLst>
              </a:tr>
              <a:tr h="1784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9773867"/>
                  </a:ext>
                </a:extLst>
              </a:tr>
              <a:tr h="2478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67204861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12941"/>
                  </a:ext>
                </a:extLst>
              </a:tr>
              <a:tr h="2056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2577262"/>
                  </a:ext>
                </a:extLst>
              </a:tr>
              <a:tr h="1646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50648199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10631"/>
                  </a:ext>
                </a:extLst>
              </a:tr>
              <a:tr h="191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Mild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81459455"/>
                  </a:ext>
                </a:extLst>
              </a:tr>
              <a:tr h="776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00050" algn="l"/>
                        </a:tabLst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1637056590"/>
                  </a:ext>
                </a:extLst>
              </a:tr>
              <a:tr h="96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76037"/>
                  </a:ext>
                </a:extLst>
              </a:tr>
              <a:tr h="153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893397"/>
                  </a:ext>
                </a:extLst>
              </a:tr>
              <a:tr h="2069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586227638"/>
                  </a:ext>
                </a:extLst>
              </a:tr>
              <a:tr h="252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Severe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359"/>
                  </a:ext>
                </a:extLst>
              </a:tr>
              <a:tr h="1983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Mild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686390"/>
                  </a:ext>
                </a:extLst>
              </a:tr>
              <a:tr h="26321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/>
                </a:tc>
                <a:extLst>
                  <a:ext uri="{0D108BD9-81ED-4DB2-BD59-A6C34878D82A}">
                    <a16:rowId xmlns:a16="http://schemas.microsoft.com/office/drawing/2014/main" val="904900122"/>
                  </a:ext>
                </a:extLst>
              </a:tr>
              <a:tr h="141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Severe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84905"/>
                  </a:ext>
                </a:extLst>
              </a:tr>
              <a:tr h="2677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Weekly Score*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 2, or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= ____ Total Points, Part 3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97" marR="54397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0620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E86568-ECCB-C6BD-3A76-524CA74DEE35}"/>
              </a:ext>
            </a:extLst>
          </p:cNvPr>
          <p:cNvSpPr txBox="1"/>
          <p:nvPr/>
        </p:nvSpPr>
        <p:spPr>
          <a:xfrm>
            <a:off x="304936" y="66302"/>
            <a:ext cx="604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Parkinson’s Daily Scorecard</a:t>
            </a:r>
            <a:r>
              <a:rPr lang="en-US" baseline="30000" dirty="0"/>
              <a:t> #</a:t>
            </a:r>
            <a:r>
              <a:rPr lang="en-US" b="1" dirty="0">
                <a:latin typeface="Palatino Linotype" panose="02040502050505030304" pitchFamily="18" charset="0"/>
              </a:rPr>
              <a:t> (PDS), </a:t>
            </a:r>
            <a:r>
              <a:rPr lang="en-US" sz="1400" b="1" dirty="0">
                <a:latin typeface="Palatino Linotype" panose="02040502050505030304" pitchFamily="18" charset="0"/>
              </a:rPr>
              <a:t>Frank C. Church, PhD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C31CF-629F-979A-7FAD-D72FF6B51812}"/>
              </a:ext>
            </a:extLst>
          </p:cNvPr>
          <p:cNvSpPr txBox="1"/>
          <p:nvPr/>
        </p:nvSpPr>
        <p:spPr>
          <a:xfrm>
            <a:off x="3028507" y="381322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latino Linotype" panose="02040502050505030304" pitchFamily="18" charset="0"/>
              </a:rPr>
              <a:t>See https://</a:t>
            </a:r>
            <a:r>
              <a:rPr lang="en-US" sz="1400" dirty="0" err="1">
                <a:latin typeface="Palatino Linotype" panose="02040502050505030304" pitchFamily="18" charset="0"/>
              </a:rPr>
              <a:t>journeywithparkinsons.com</a:t>
            </a:r>
            <a:r>
              <a:rPr lang="en-US" sz="1400" dirty="0">
                <a:latin typeface="Palatino Linotype" panose="02040502050505030304" pitchFamily="18" charset="0"/>
              </a:rPr>
              <a:t>/</a:t>
            </a: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B68D2-C5C5-2909-7EC1-CB38F341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7D81-BFB2-D24D-A922-1D26A8B2A24A}" type="slidenum">
              <a:rPr lang="en-US" smtClean="0"/>
              <a:t>15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8F92B-A05F-7968-3728-EB351C58D2B5}"/>
              </a:ext>
            </a:extLst>
          </p:cNvPr>
          <p:cNvSpPr txBox="1"/>
          <p:nvPr/>
        </p:nvSpPr>
        <p:spPr>
          <a:xfrm>
            <a:off x="268423" y="4999399"/>
            <a:ext cx="5773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Palatino Linotype" panose="02040502050505030304" pitchFamily="18" charset="0"/>
              </a:rPr>
              <a:t>*If you did not give a category a rating, use score = 0; however, use 1 (Mild), 2 (Moderate), and 3 (Severe) based on your own personal reaction to the specific symptom/category. Place the number into the open box on the bottom line.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1BD3AF-DC9A-10CB-F206-C494039AE5BA}"/>
              </a:ext>
            </a:extLst>
          </p:cNvPr>
          <p:cNvSpPr txBox="1"/>
          <p:nvPr/>
        </p:nvSpPr>
        <p:spPr>
          <a:xfrm>
            <a:off x="78534" y="360290"/>
            <a:ext cx="3179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January 28-31, 2024 (Week 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9E5C29-F785-85E7-DEE8-086E7D46BC79}"/>
              </a:ext>
            </a:extLst>
          </p:cNvPr>
          <p:cNvSpPr txBox="1"/>
          <p:nvPr/>
        </p:nvSpPr>
        <p:spPr>
          <a:xfrm>
            <a:off x="1414463" y="551583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baseline="30000" dirty="0">
                <a:latin typeface="Palatino Linotype" panose="02040502050505030304" pitchFamily="18" charset="0"/>
              </a:rPr>
              <a:t>#How to Use the Parkinson’s Daily </a:t>
            </a:r>
            <a:r>
              <a:rPr lang="en-US" b="1" baseline="30000" dirty="0">
                <a:latin typeface="Palatino Linotype" panose="02040502050505030304" pitchFamily="18" charset="0"/>
              </a:rPr>
              <a:t>S</a:t>
            </a:r>
            <a:r>
              <a:rPr lang="en-US" sz="1800" b="1" baseline="30000" dirty="0">
                <a:latin typeface="Palatino Linotype" panose="02040502050505030304" pitchFamily="18" charset="0"/>
              </a:rPr>
              <a:t>corecard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BE135A-9A49-F9C9-5BBA-EB6B6AEC90D2}"/>
              </a:ext>
            </a:extLst>
          </p:cNvPr>
          <p:cNvSpPr txBox="1"/>
          <p:nvPr/>
        </p:nvSpPr>
        <p:spPr>
          <a:xfrm>
            <a:off x="254000" y="5724997"/>
            <a:ext cx="6007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it in PPTX </a:t>
            </a:r>
            <a:r>
              <a:rPr lang="en-US" sz="1200" dirty="0" err="1">
                <a:latin typeface="Palatino Linotype" panose="02040502050505030304" pitchFamily="18" charset="0"/>
              </a:rPr>
              <a:t>powerpoint</a:t>
            </a:r>
            <a:r>
              <a:rPr lang="en-US" sz="1200" dirty="0">
                <a:latin typeface="Palatino Linotype" panose="02040502050505030304" pitchFamily="18" charset="0"/>
              </a:rPr>
              <a:t> (Microsoft) or convert the PDF to allow one to type on the form (need Adobe Acrobat). Or Print it out and write on it (which is likely what I will do.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Given on pages 1-2 are 24 common symptoms and left blank on page 3 is space for 6 more symptoms that. you may exhibit/possess.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There are 3 ways to describe/or rate your opinion, or your Care Partner, for each symptom, ranging from Mild, Moderate, and Severe.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Also listed are the days of the week, beginning with Sunday to Saturday.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for example, you have mild constipation on Mon, then place an “X” or some mark to denote that type of pain on that day of the week.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If you are constipated all week, it may range in intensity from bad to worse and back to normal. By connecting the marked boxes gives you a sense of getting better, staying steady, or progressing some.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space for ‘’Notable Event” to list the date of an event, e.g., you had a vivid dream on Thursday, date month 2024, under “Sleep Problems.”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The final column gives you a chance to comment about that week for a symptom.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Palatino Linotype" panose="02040502050505030304" pitchFamily="18" charset="0"/>
              </a:rPr>
              <a:t>Use the scoring description at the bottom of page 1 and 2 to calculate a score.  Remember, this is how you feel. It is not a comparison, but a sampling of you.</a:t>
            </a:r>
          </a:p>
        </p:txBody>
      </p:sp>
    </p:spTree>
    <p:extLst>
      <p:ext uri="{BB962C8B-B14F-4D97-AF65-F5344CB8AC3E}">
        <p14:creationId xmlns:p14="http://schemas.microsoft.com/office/powerpoint/2010/main" val="1575148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856</TotalTime>
  <Words>7286</Words>
  <Application>Microsoft Macintosh PowerPoint</Application>
  <PresentationFormat>Letter Paper (8.5x11 in)</PresentationFormat>
  <Paragraphs>4190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Church, Frank C</dc:creator>
  <cp:lastModifiedBy>Church, Frank C</cp:lastModifiedBy>
  <cp:revision>35</cp:revision>
  <cp:lastPrinted>2023-12-30T09:33:06Z</cp:lastPrinted>
  <dcterms:created xsi:type="dcterms:W3CDTF">2023-12-29T19:13:11Z</dcterms:created>
  <dcterms:modified xsi:type="dcterms:W3CDTF">2023-12-30T09:33:08Z</dcterms:modified>
</cp:coreProperties>
</file>